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256" r:id="rId2"/>
    <p:sldId id="308" r:id="rId3"/>
    <p:sldId id="278" r:id="rId4"/>
    <p:sldId id="309" r:id="rId5"/>
    <p:sldId id="320" r:id="rId6"/>
    <p:sldId id="311" r:id="rId7"/>
    <p:sldId id="292" r:id="rId8"/>
    <p:sldId id="293" r:id="rId9"/>
    <p:sldId id="295" r:id="rId10"/>
    <p:sldId id="297" r:id="rId11"/>
    <p:sldId id="312" r:id="rId12"/>
    <p:sldId id="314" r:id="rId13"/>
    <p:sldId id="264" r:id="rId14"/>
    <p:sldId id="265" r:id="rId15"/>
    <p:sldId id="326" r:id="rId16"/>
    <p:sldId id="315" r:id="rId17"/>
    <p:sldId id="323" r:id="rId18"/>
    <p:sldId id="319" r:id="rId19"/>
    <p:sldId id="318" r:id="rId20"/>
    <p:sldId id="317" r:id="rId21"/>
    <p:sldId id="327" r:id="rId22"/>
    <p:sldId id="321" r:id="rId23"/>
    <p:sldId id="267" r:id="rId24"/>
    <p:sldId id="280" r:id="rId25"/>
    <p:sldId id="306" r:id="rId26"/>
    <p:sldId id="307" r:id="rId27"/>
    <p:sldId id="305" r:id="rId28"/>
    <p:sldId id="304" r:id="rId29"/>
    <p:sldId id="279" r:id="rId30"/>
    <p:sldId id="322" r:id="rId31"/>
    <p:sldId id="268" r:id="rId32"/>
    <p:sldId id="289" r:id="rId33"/>
    <p:sldId id="290" r:id="rId34"/>
    <p:sldId id="303" r:id="rId35"/>
    <p:sldId id="285" r:id="rId36"/>
    <p:sldId id="284" r:id="rId37"/>
    <p:sldId id="283" r:id="rId38"/>
    <p:sldId id="328" r:id="rId39"/>
    <p:sldId id="281" r:id="rId40"/>
    <p:sldId id="310" r:id="rId41"/>
    <p:sldId id="331" r:id="rId42"/>
    <p:sldId id="330" r:id="rId43"/>
    <p:sldId id="324" r:id="rId44"/>
    <p:sldId id="329" r:id="rId45"/>
    <p:sldId id="277" r:id="rId46"/>
    <p:sldId id="286" r:id="rId47"/>
    <p:sldId id="269" r:id="rId48"/>
    <p:sldId id="291" r:id="rId49"/>
    <p:sldId id="298" r:id="rId50"/>
    <p:sldId id="302" r:id="rId51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来宾用户" initials="来宾" lastIdx="1" clrIdx="0">
    <p:extLst>
      <p:ext uri="{19B8F6BF-5375-455C-9EA6-DF929625EA0E}">
        <p15:presenceInfo xmlns:p15="http://schemas.microsoft.com/office/powerpoint/2012/main" userId="S::urn:spo:anon#a238531a491a928110ab25b7dc61cac9ab71a28eab0c2c858af4118500882f4d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798" dt="2021-03-21T19:19:24.959"/>
    <p1510:client id="{0F90C65E-D6D2-7C75-FD5C-A8E59E762350}" v="164" dt="2021-03-21T19:00:29.681"/>
    <p1510:client id="{11C386F6-F591-1695-B426-F880FB4DE2ED}" v="289" dt="2021-03-22T23:05:58.542"/>
    <p1510:client id="{14275E9E-FCBC-ABA8-85BC-FF4F729BE2C5}" v="3" dt="2021-03-21T16:28:41.615"/>
    <p1510:client id="{1C434385-B94B-8511-7021-BDE3EC41B5FB}" v="87" dt="2021-03-21T16:35:14.025"/>
    <p1510:client id="{1DDBB59F-F024-2000-C945-FC2C82372457}" v="12" dt="2021-03-19T17:29:51.739"/>
    <p1510:client id="{1E262795-7445-7E8D-169A-F8FA0D79A8EE}" v="481" dt="2021-03-19T15:59:55.348"/>
    <p1510:client id="{1EB8FF53-572E-3E40-F3B9-680FB1943322}" v="69" dt="2021-03-21T12:35:42.532"/>
    <p1510:client id="{2148A0CF-CDA7-2B61-1B28-F97C736465D0}" v="2" dt="2021-03-22T20:33:32.033"/>
    <p1510:client id="{269CDB09-7772-2332-C75D-10B3F138B36B}" v="359" dt="2021-03-19T16:52:10.794"/>
    <p1510:client id="{285D0007-39E9-8596-1F92-6AF2525A1ED9}" v="330" dt="2021-03-21T18:39:53.155"/>
    <p1510:client id="{33691591-7984-CE31-961E-CE4F79DE355B}" v="272" dt="2021-03-23T20:21:19.924"/>
    <p1510:client id="{36869971-575F-082D-359F-718E12E81894}" v="39" dt="2021-03-19T13:50:36.677"/>
    <p1510:client id="{36EC7570-6ACF-CDF6-DA7A-5E14F0B0EE3A}" v="12" dt="2021-03-21T20:53:43.698"/>
    <p1510:client id="{3E77B3AB-8FCA-4B70-E950-1EE33E244C4A}" v="297" dt="2021-03-23T14:15:44.367"/>
    <p1510:client id="{40EDFDE7-37F2-5F63-CF36-A0B632782345}" v="435" dt="2021-03-21T23:06:20.480"/>
    <p1510:client id="{42D6B59F-601A-2000-C945-F0EEDB5964AD}" v="378" dt="2021-03-19T16:16:02.273"/>
    <p1510:client id="{45C86926-151A-6797-E739-70AAD0D22C2E}" v="49" dt="2021-03-22T13:48:49.382"/>
    <p1510:client id="{4A40776D-D233-F0D3-E811-C9F8FA390AD1}" v="2" dt="2021-03-21T17:27:09.972"/>
    <p1510:client id="{4FBD1C02-009B-B539-A210-3DF384E76C97}" v="336" dt="2021-03-20T18:36:57.372"/>
    <p1510:client id="{599EE0C8-E4C3-9E87-0A41-F13F33936334}" v="1024" dt="2021-03-21T16:00:58.444"/>
    <p1510:client id="{5ACD890C-0AC7-4182-9EB9-44E5BE22AE86}" v="1965" dt="2021-03-19T15:01:50.070"/>
    <p1510:client id="{5B01C038-3785-4E3B-2173-7AFA2F3D26F3}" v="19" dt="2021-03-25T13:24:06.300"/>
    <p1510:client id="{602F0313-B579-00CF-BD72-EABD7598B2B1}" v="1" dt="2021-03-23T20:06:35.784"/>
    <p1510:client id="{60A71F85-75A2-ED0E-EC4A-BB7F59398397}" v="8" dt="2021-03-21T12:11:38.284"/>
    <p1510:client id="{646263E4-F7C1-DCA9-3448-F88F7D08CBD4}" v="10" dt="2021-03-21T16:53:37.377"/>
    <p1510:client id="{74DCAF98-6DD5-FF28-4162-919C78E00FB0}" v="1056" dt="2021-03-19T19:23:34.703"/>
    <p1510:client id="{79ECB59F-E066-2000-C945-57A0C809B11E}" v="3" dt="2021-03-19T22:29:07.264"/>
    <p1510:client id="{7A75AF3C-CBF8-1731-BC62-E504D3DF9D7B}" v="197" dt="2021-03-21T17:12:31.558"/>
    <p1510:client id="{7FB9CB19-9E06-2998-3613-518A2DBC31A8}" v="4" dt="2021-03-22T13:50:25.320"/>
    <p1510:client id="{83B5B79F-C07E-2000-C945-5EF2F5FCC1EE}" v="3" dt="2021-03-25T11:36:20.023"/>
    <p1510:client id="{852D4E44-CAD6-DDE6-A1AB-0DF965CC7EDA}" v="168" dt="2021-03-19T15:13:17.862"/>
    <p1510:client id="{8568B56F-99F2-3CC9-D5A0-233C477497C0}" v="6" dt="2021-03-18T11:13:12.338"/>
    <p1510:client id="{896AFB25-B34D-73D7-E893-3C8D6C565F58}" v="2487" dt="2021-03-19T18:43:18.770"/>
    <p1510:client id="{8AD2D017-BE42-4453-8EAC-1747A4D6F67F}" v="1443" dt="2021-03-19T19:47:46.112"/>
    <p1510:client id="{94787AB3-676F-05AE-D6BA-C9379444EC66}" v="60" dt="2021-03-18T10:40:29.781"/>
    <p1510:client id="{9AD0B59F-A0C9-2000-81DF-F63D79B745E1}" v="8" dt="2021-03-19T14:29:16.624"/>
    <p1510:client id="{A5BC0E71-2F9B-95FB-8721-3AA3C548DA8F}" v="541" dt="2021-03-21T20:35:58.403"/>
    <p1510:client id="{A7637DC1-3041-4F2E-A5C4-92D17FFD0ED1}" v="19" dt="2021-03-25T14:12:46.932"/>
    <p1510:client id="{AE188407-8C65-49E9-8599-9ABBF4DF7ED8}" v="11" dt="2021-03-18T11:05:23.001"/>
    <p1510:client id="{B6CCAFDB-A99D-E594-39E5-4C7640DD196A}" v="28" dt="2021-03-21T16:18:17.411"/>
    <p1510:client id="{B7749B81-726B-AAFF-8C08-CDF5362432B5}" v="3" dt="2021-03-21T19:33:47.380"/>
    <p1510:client id="{BBE4B872-906F-47E5-645F-51B6202EE57D}" v="304" dt="2021-03-25T11:52:03.755"/>
    <p1510:client id="{CFA9112E-1954-B464-A486-64195F08F156}" v="87" dt="2021-03-21T19:29:09.446"/>
    <p1510:client id="{D0F6EEE8-8423-2FAA-77D5-57207C5A1237}" v="88" dt="2021-03-22T01:59:14.541"/>
    <p1510:client id="{D9D5F66B-09E8-3D4A-835F-61A73E493F3A}" v="73" dt="2021-03-21T16:42:08.876"/>
    <p1510:client id="{DA7F2A62-8841-AD4E-1E90-F3B897EF530F}" v="165" dt="2021-03-18T18:20:35.269"/>
    <p1510:client id="{DB0CF5C1-36A2-EB53-9935-1F71386BAFFF}" v="218" dt="2021-03-18T11:02:09.161"/>
    <p1510:client id="{DCECF743-377E-C091-AE4F-F88059D73464}" v="421" dt="2021-03-19T15:47:54.420"/>
    <p1510:client id="{DFEFB7DD-B733-411F-1635-86C99E4AF7FD}" v="620" dt="2021-03-18T12:15:02.178"/>
    <p1510:client id="{E29693FC-9F9B-4DCC-7EB2-A2137553F7CD}" v="3421" dt="2021-03-19T19:19:15.522"/>
    <p1510:client id="{E4597E5B-02F7-6240-D6F2-7594DD58C3D0}" v="28" dt="2021-03-21T16:45:18.233"/>
    <p1510:client id="{ECC1239E-CFFD-1A24-94EB-597FCF0AEFAD}" v="10" dt="2021-03-21T17:33:15.623"/>
    <p1510:client id="{EF3CB59F-40C4-2000-81DF-F10395C2D01D}" v="19" dt="2021-03-17T19:23:47.025"/>
    <p1510:client id="{F7D4E8A3-0E8B-1AD0-FC3F-DCC0F8F330CC}" v="93" dt="2021-03-22T11:16:04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88" y="96"/>
      </p:cViewPr>
      <p:guideLst>
        <p:guide pos="294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723E92B-DAA4-45E5-A858-88406D3C0D14}" type="datetime1">
              <a:rPr lang="de-DE" sz="800" smtClean="0"/>
              <a:t>25.03.2021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F80FA6E-2C5F-47DD-A3AE-2587A2442A4A}" type="datetime1">
              <a:rPr lang="de-DE" smtClean="0"/>
              <a:t>25.03.2021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Cross Industry Standard Process for Data Mining</a:t>
            </a:r>
          </a:p>
          <a:p>
            <a:pPr>
              <a:buNone/>
            </a:pPr>
            <a:r>
              <a:rPr lang="en-US">
                <a:cs typeface="Arial"/>
              </a:rPr>
              <a:t>Focus on clear business&amp;data understanding --&gt; Req analysis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B7B9D7-51BB-4560-9FC8-7340D6300A07}" type="datetime1">
              <a:rPr lang="de-DE" smtClean="0"/>
              <a:t>25.03.2021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14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cs typeface="Arial"/>
              </a:rPr>
              <a:t>Structure following the CRISP-DM model</a:t>
            </a: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/>
              <a:t>Introduction: </a:t>
            </a:r>
            <a:endParaRPr lang="de-DE">
              <a:cs typeface="Arial"/>
            </a:endParaRPr>
          </a:p>
          <a:p>
            <a:pPr>
              <a:buNone/>
            </a:pPr>
            <a:r>
              <a:rPr lang="en-US"/>
              <a:t>- Motivation &amp; Problem Statement </a:t>
            </a:r>
            <a:endParaRPr lang="de-DE"/>
          </a:p>
          <a:p>
            <a:pPr>
              <a:buNone/>
            </a:pPr>
            <a:r>
              <a:rPr lang="en-US"/>
              <a:t>- Methodology &amp; Setup </a:t>
            </a:r>
            <a:endParaRPr lang="de-DE">
              <a:cs typeface="Arial"/>
            </a:endParaRPr>
          </a:p>
          <a:p>
            <a:pPr>
              <a:buNone/>
            </a:pPr>
            <a:r>
              <a:rPr lang="en-US"/>
              <a:t>Data Preparation: </a:t>
            </a:r>
            <a:endParaRPr lang="de-DE"/>
          </a:p>
          <a:p>
            <a:pPr>
              <a:buNone/>
            </a:pPr>
            <a:r>
              <a:rPr lang="en-US"/>
              <a:t>- Data Collection </a:t>
            </a:r>
            <a:endParaRPr lang="de-DE"/>
          </a:p>
          <a:p>
            <a:pPr>
              <a:buNone/>
            </a:pPr>
            <a:r>
              <a:rPr lang="en-US"/>
              <a:t>- Preprocessing </a:t>
            </a:r>
            <a:endParaRPr lang="de-DE">
              <a:cs typeface="Arial"/>
            </a:endParaRPr>
          </a:p>
          <a:p>
            <a:pPr>
              <a:buNone/>
            </a:pPr>
            <a:r>
              <a:rPr lang="en-US"/>
              <a:t>Modeling: </a:t>
            </a:r>
            <a:endParaRPr lang="de-DE"/>
          </a:p>
          <a:p>
            <a:pPr>
              <a:buNone/>
            </a:pPr>
            <a:r>
              <a:rPr lang="en-US"/>
              <a:t>- BaseNet </a:t>
            </a:r>
            <a:endParaRPr lang="de-DE"/>
          </a:p>
          <a:p>
            <a:pPr>
              <a:buNone/>
            </a:pPr>
            <a:r>
              <a:rPr lang="en-US"/>
              <a:t>- LSTM </a:t>
            </a:r>
            <a:endParaRPr lang="de-DE"/>
          </a:p>
          <a:p>
            <a:pPr>
              <a:buNone/>
            </a:pPr>
            <a:r>
              <a:rPr lang="en-US"/>
              <a:t>- Baselines </a:t>
            </a:r>
            <a:endParaRPr lang="de-DE">
              <a:cs typeface="Arial"/>
            </a:endParaRPr>
          </a:p>
          <a:p>
            <a:pPr>
              <a:buNone/>
            </a:pPr>
            <a:r>
              <a:rPr lang="en-US"/>
              <a:t>Evaluation: </a:t>
            </a:r>
            <a:endParaRPr lang="de-DE"/>
          </a:p>
          <a:p>
            <a:pPr>
              <a:buNone/>
            </a:pPr>
            <a:r>
              <a:rPr lang="en-US"/>
              <a:t>- Rendering </a:t>
            </a:r>
            <a:endParaRPr lang="de-DE"/>
          </a:p>
          <a:p>
            <a:pPr>
              <a:buNone/>
            </a:pPr>
            <a:r>
              <a:rPr lang="en-US"/>
              <a:t>- Multi-step prediction </a:t>
            </a:r>
            <a:endParaRPr lang="de-DE"/>
          </a:p>
          <a:p>
            <a:pPr>
              <a:buNone/>
            </a:pPr>
            <a:r>
              <a:rPr lang="en-US"/>
              <a:t>- Comparison </a:t>
            </a:r>
            <a:endParaRPr lang="de-DE">
              <a:cs typeface="Arial"/>
            </a:endParaRPr>
          </a:p>
          <a:p>
            <a:pPr>
              <a:buNone/>
            </a:pPr>
            <a:r>
              <a:rPr lang="en-US"/>
              <a:t>Conclusion: </a:t>
            </a:r>
            <a:endParaRPr lang="de-DE"/>
          </a:p>
          <a:p>
            <a:pPr>
              <a:buNone/>
            </a:pPr>
            <a:r>
              <a:rPr lang="en-US"/>
              <a:t>- Lessons learned &amp; Future work</a:t>
            </a:r>
            <a:endParaRPr lang="de-DE">
              <a:cs typeface="Arial"/>
            </a:endParaRP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6759ADF-BB41-4666-BA3B-6139293A9AF1}" type="datetime1">
              <a:rPr lang="de-DE" smtClean="0"/>
              <a:t>25.03.2021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70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ts val="750"/>
              </a:spcBef>
              <a:buFont typeface="Arial"/>
            </a:pPr>
            <a:r>
              <a:rPr lang="en-US"/>
              <a:t>Points that were considered while video recording:</a:t>
            </a:r>
          </a:p>
          <a:p>
            <a:pPr marL="360045" lvl="1" indent="0">
              <a:spcBef>
                <a:spcPts val="375"/>
              </a:spcBef>
              <a:buFont typeface="Arial"/>
            </a:pPr>
            <a:r>
              <a:rPr lang="en-US"/>
              <a:t>Camera vision should be free of occlusions.</a:t>
            </a:r>
            <a:endParaRPr lang="en-US">
              <a:cs typeface="Arial"/>
            </a:endParaRPr>
          </a:p>
          <a:p>
            <a:pPr marL="360045" lvl="1" indent="0">
              <a:spcBef>
                <a:spcPts val="375"/>
              </a:spcBef>
              <a:buFont typeface="Arial"/>
            </a:pPr>
            <a:r>
              <a:rPr lang="en-US"/>
              <a:t>Uniform lighting conditions all over the table.</a:t>
            </a:r>
            <a:endParaRPr lang="en-US">
              <a:cs typeface="Arial"/>
            </a:endParaRPr>
          </a:p>
          <a:p>
            <a:pPr marL="360045" lvl="1" indent="0">
              <a:spcBef>
                <a:spcPts val="375"/>
              </a:spcBef>
              <a:buFont typeface="Arial"/>
            </a:pPr>
            <a:r>
              <a:rPr lang="en-US"/>
              <a:t>Table placed at the center of the field of camera vision.</a:t>
            </a:r>
            <a:endParaRPr lang="en-US">
              <a:cs typeface="Arial"/>
            </a:endParaRPr>
          </a:p>
          <a:p>
            <a:pPr marL="360045" lvl="1" indent="0">
              <a:spcBef>
                <a:spcPts val="375"/>
              </a:spcBef>
              <a:buFont typeface="Arial"/>
            </a:pPr>
            <a:r>
              <a:rPr lang="en-US"/>
              <a:t>All 4 table borders should be equidistant from 4 edges of the frame generated.</a:t>
            </a:r>
            <a:endParaRPr lang="en-US">
              <a:cs typeface="Arial"/>
            </a:endParaRPr>
          </a:p>
          <a:p>
            <a:pPr marL="360045" lvl="1" indent="0">
              <a:spcBef>
                <a:spcPts val="375"/>
              </a:spcBef>
              <a:buFont typeface="Arial"/>
            </a:pPr>
            <a:r>
              <a:rPr lang="en-US"/>
              <a:t>All 4 table corners should be equidistant from 4 corners of the frame generated.</a:t>
            </a:r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84B95E-ED62-4157-8F34-3C7B1DCE0CFB}" type="datetime1">
              <a:rPr lang="de-DE" smtClean="0"/>
              <a:t>25.03.2021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32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E04EBD6-DCC3-4394-AC68-34CAD49597CE}" type="datetime1">
              <a:rPr lang="de-DE" smtClean="0"/>
              <a:t>25.03.2021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7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cs typeface="Arial"/>
              </a:rPr>
              <a:t>One option we </a:t>
            </a:r>
            <a:r>
              <a:rPr lang="en-US"/>
              <a:t>evaluated early in requirements analysis</a:t>
            </a:r>
            <a:r>
              <a:rPr lang="en-US">
                <a:cs typeface="Arial"/>
              </a:rPr>
              <a:t>, was to use a approach based on dense data, where we basically feed images into the network.</a:t>
            </a:r>
            <a:endParaRPr lang="en-US"/>
          </a:p>
          <a:p>
            <a:pPr>
              <a:buNone/>
            </a:pPr>
            <a:r>
              <a:rPr lang="en-US"/>
              <a:t>However, we recognized some drawbacks to this approach, the biggest one being that data will be a bottleneck.</a:t>
            </a:r>
          </a:p>
          <a:p>
            <a:pPr>
              <a:buNone/>
            </a:pPr>
            <a:r>
              <a:rPr lang="en-US"/>
              <a:t>As remedy, we chose sparse data representation by focusing on data preparation to incorporate domain knowledge.</a:t>
            </a:r>
            <a:endParaRPr lang="en-US">
              <a:cs typeface="Arial"/>
            </a:endParaRPr>
          </a:p>
          <a:p>
            <a:pPr>
              <a:buNone/>
            </a:pPr>
            <a:r>
              <a:rPr lang="en-US"/>
              <a:t>We preprocessed the dense image data as explained before to end up with ball coordinates</a:t>
            </a:r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A63FDD-A5C6-4657-800A-26DC170DFEB6}" type="datetime1">
              <a:rPr lang="de-DE" smtClean="0"/>
              <a:t>25.03.2021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Regression task --&gt; MSE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8A2E2C4-3612-477D-9E6E-4B4A11CC6FAB}" type="datetime1">
              <a:rPr lang="de-DE" smtClean="0"/>
              <a:t>25.03.2021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2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36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e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8" name="Footer Placehold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Slide Number Placeholde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55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62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e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6698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41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14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33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619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507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Institut und Professur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7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14850" y="1616529"/>
            <a:ext cx="4160838" cy="3204106"/>
          </a:xfrm>
        </p:spPr>
        <p:txBody>
          <a:bodyPr anchor="b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Hier Headline eingeben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Date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4" name="Foot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Slide Number Placehold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081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714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8" name="Textplatzhalter 9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tx1"/>
                </a:solidFill>
              </a:rPr>
              <a:t>Thank</a:t>
            </a:r>
            <a:r>
              <a:rPr lang="de-DE" sz="2000" b="1" baseline="0">
                <a:solidFill>
                  <a:schemeClr val="tx1"/>
                </a:solidFill>
              </a:rPr>
              <a:t> </a:t>
            </a:r>
            <a:r>
              <a:rPr lang="de-DE" sz="2000" b="1" baseline="0" err="1">
                <a:solidFill>
                  <a:schemeClr val="tx1"/>
                </a:solidFill>
              </a:rPr>
              <a:t>you</a:t>
            </a:r>
            <a:r>
              <a:rPr lang="de-DE" sz="2000" b="1" baseline="0">
                <a:solidFill>
                  <a:schemeClr val="tx1"/>
                </a:solidFill>
              </a:rPr>
              <a:t>!</a:t>
            </a:r>
            <a:endParaRPr lang="de-DE" sz="2000" b="1">
              <a:solidFill>
                <a:schemeClr val="tx1"/>
              </a:solidFill>
            </a:endParaRP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7914BEFE-38D6-4AF2-9351-2F8AD3D7984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74455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err="1"/>
              <a:t>e-mail</a:t>
            </a:r>
            <a:endParaRPr lang="de-DE"/>
          </a:p>
        </p:txBody>
      </p:sp>
      <p:sp>
        <p:nvSpPr>
          <p:cNvPr id="22" name="Email Adresse">
            <a:extLst>
              <a:ext uri="{FF2B5EF4-FFF2-40B4-BE49-F238E27FC236}">
                <a16:creationId xmlns:a16="http://schemas.microsoft.com/office/drawing/2014/main" id="{8B5E1BD3-B828-4448-9106-8F68ABFB88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74455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23" name="Telefonnummer">
            <a:extLst>
              <a:ext uri="{FF2B5EF4-FFF2-40B4-BE49-F238E27FC236}">
                <a16:creationId xmlns:a16="http://schemas.microsoft.com/office/drawing/2014/main" id="{BDCE3EC7-FE5E-4FE6-8B17-600AAB3436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74399" y="2975918"/>
            <a:ext cx="1745931" cy="245786"/>
          </a:xfrm>
        </p:spPr>
        <p:txBody>
          <a:bodyPr wrap="none"/>
          <a:lstStyle>
            <a:lvl1pPr marL="0" indent="0">
              <a:buNone/>
              <a:tabLst>
                <a:tab pos="538163" algn="l"/>
              </a:tabLst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>
                <a:solidFill>
                  <a:schemeClr val="tx1"/>
                </a:solidFill>
              </a:rPr>
              <a:t>Phone	+49 (0) 711 685-</a:t>
            </a:r>
          </a:p>
        </p:txBody>
      </p:sp>
      <p:sp>
        <p:nvSpPr>
          <p:cNvPr id="24" name="Durchwahl">
            <a:extLst>
              <a:ext uri="{FF2B5EF4-FFF2-40B4-BE49-F238E27FC236}">
                <a16:creationId xmlns:a16="http://schemas.microsoft.com/office/drawing/2014/main" id="{D198EDB6-702E-40D2-9A71-D7CEE07723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8814" y="297591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25" name="www">
            <a:extLst>
              <a:ext uri="{FF2B5EF4-FFF2-40B4-BE49-F238E27FC236}">
                <a16:creationId xmlns:a16="http://schemas.microsoft.com/office/drawing/2014/main" id="{F7D76B84-74F3-4738-8CCE-2E539628B3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23659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26" name="Webadresse">
            <a:extLst>
              <a:ext uri="{FF2B5EF4-FFF2-40B4-BE49-F238E27FC236}">
                <a16:creationId xmlns:a16="http://schemas.microsoft.com/office/drawing/2014/main" id="{41BDF149-3EF3-4E6A-9C17-7BECD7D5A7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23659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27" name="Universität Stuttgart">
            <a:extLst>
              <a:ext uri="{FF2B5EF4-FFF2-40B4-BE49-F238E27FC236}">
                <a16:creationId xmlns:a16="http://schemas.microsoft.com/office/drawing/2014/main" id="{3FFB2927-50D6-4F72-8698-E3B03F24C3D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68103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</a:t>
            </a:r>
            <a:r>
              <a:rPr lang="de-DE" err="1"/>
              <a:t>of</a:t>
            </a:r>
            <a:r>
              <a:rPr lang="de-DE"/>
              <a:t> Stuttgart</a:t>
            </a:r>
          </a:p>
        </p:txBody>
      </p:sp>
      <p:sp>
        <p:nvSpPr>
          <p:cNvPr id="28" name="Abteilung Institut">
            <a:extLst>
              <a:ext uri="{FF2B5EF4-FFF2-40B4-BE49-F238E27FC236}">
                <a16:creationId xmlns:a16="http://schemas.microsoft.com/office/drawing/2014/main" id="{07B95C5E-72C6-40FA-9801-2B3179483C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91997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institute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29" name="Adressfeld">
            <a:extLst>
              <a:ext uri="{FF2B5EF4-FFF2-40B4-BE49-F238E27FC236}">
                <a16:creationId xmlns:a16="http://schemas.microsoft.com/office/drawing/2014/main" id="{15858775-12C9-4405-A558-320D8E952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415623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Address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796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err="1">
                <a:solidFill>
                  <a:schemeClr val="bg1"/>
                </a:solidFill>
              </a:rPr>
              <a:t>Thank</a:t>
            </a:r>
            <a:r>
              <a:rPr lang="de-DE" sz="2000" b="1">
                <a:solidFill>
                  <a:schemeClr val="bg1"/>
                </a:solidFill>
              </a:rPr>
              <a:t> </a:t>
            </a:r>
            <a:r>
              <a:rPr lang="de-DE" sz="2000" b="1" err="1">
                <a:solidFill>
                  <a:schemeClr val="bg1"/>
                </a:solidFill>
              </a:rPr>
              <a:t>you</a:t>
            </a:r>
            <a:r>
              <a:rPr lang="de-DE" sz="2000" b="1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3" name="E-Mail">
            <a:extLst>
              <a:ext uri="{FF2B5EF4-FFF2-40B4-BE49-F238E27FC236}">
                <a16:creationId xmlns:a16="http://schemas.microsoft.com/office/drawing/2014/main" id="{289F7376-A279-4C8F-9910-69AF62BE43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749259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err="1"/>
              <a:t>e-mail</a:t>
            </a:r>
            <a:endParaRPr lang="de-DE"/>
          </a:p>
        </p:txBody>
      </p:sp>
      <p:sp>
        <p:nvSpPr>
          <p:cNvPr id="24" name="Email Adresse">
            <a:extLst>
              <a:ext uri="{FF2B5EF4-FFF2-40B4-BE49-F238E27FC236}">
                <a16:creationId xmlns:a16="http://schemas.microsoft.com/office/drawing/2014/main" id="{5485019A-CA48-4280-909E-13F8B8D24E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749259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31" name="Durchwahl">
            <a:extLst>
              <a:ext uri="{FF2B5EF4-FFF2-40B4-BE49-F238E27FC236}">
                <a16:creationId xmlns:a16="http://schemas.microsoft.com/office/drawing/2014/main" id="{657931BF-9B79-47D6-82ED-0BCC0378B98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174399" y="2980628"/>
            <a:ext cx="1745931" cy="245786"/>
          </a:xfrm>
        </p:spPr>
        <p:txBody>
          <a:bodyPr/>
          <a:lstStyle>
            <a:lvl1pPr marL="0" indent="0" defTabSz="53975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phone</a:t>
            </a:r>
            <a:r>
              <a:rPr lang="de-DE"/>
              <a:t>	+49 (0) 711 685-</a:t>
            </a:r>
          </a:p>
        </p:txBody>
      </p:sp>
      <p:sp>
        <p:nvSpPr>
          <p:cNvPr id="25" name="Durchwahl">
            <a:extLst>
              <a:ext uri="{FF2B5EF4-FFF2-40B4-BE49-F238E27FC236}">
                <a16:creationId xmlns:a16="http://schemas.microsoft.com/office/drawing/2014/main" id="{A7DFA0DD-8EAC-4952-A1B6-1B281BD77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8814" y="298062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###-##</a:t>
            </a:r>
          </a:p>
        </p:txBody>
      </p:sp>
      <p:sp>
        <p:nvSpPr>
          <p:cNvPr id="26" name="www">
            <a:extLst>
              <a:ext uri="{FF2B5EF4-FFF2-40B4-BE49-F238E27FC236}">
                <a16:creationId xmlns:a16="http://schemas.microsoft.com/office/drawing/2014/main" id="{77816766-840A-4722-AC1E-5FB378208E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241299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www.</a:t>
            </a:r>
          </a:p>
        </p:txBody>
      </p:sp>
      <p:sp>
        <p:nvSpPr>
          <p:cNvPr id="27" name="Webadresse">
            <a:extLst>
              <a:ext uri="{FF2B5EF4-FFF2-40B4-BE49-F238E27FC236}">
                <a16:creationId xmlns:a16="http://schemas.microsoft.com/office/drawing/2014/main" id="{6D6F2702-B44B-4EAF-8DE0-D384753C81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241299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enter</a:t>
            </a:r>
            <a:r>
              <a:rPr lang="de-DE"/>
              <a:t> </a:t>
            </a:r>
            <a:r>
              <a:rPr lang="de-DE" err="1"/>
              <a:t>address</a:t>
            </a:r>
            <a:endParaRPr lang="de-DE"/>
          </a:p>
        </p:txBody>
      </p:sp>
      <p:sp>
        <p:nvSpPr>
          <p:cNvPr id="28" name="Universität Stuttgart">
            <a:extLst>
              <a:ext uri="{FF2B5EF4-FFF2-40B4-BE49-F238E27FC236}">
                <a16:creationId xmlns:a16="http://schemas.microsoft.com/office/drawing/2014/main" id="{81E9FB17-33D5-43B7-A7E2-4B1DF425CB9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685743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/>
              <a:t>University </a:t>
            </a:r>
            <a:r>
              <a:rPr lang="de-DE" err="1"/>
              <a:t>of</a:t>
            </a:r>
            <a:r>
              <a:rPr lang="de-DE"/>
              <a:t> Stuttgart</a:t>
            </a:r>
          </a:p>
        </p:txBody>
      </p:sp>
      <p:sp>
        <p:nvSpPr>
          <p:cNvPr id="29" name="Abteilung Institut">
            <a:extLst>
              <a:ext uri="{FF2B5EF4-FFF2-40B4-BE49-F238E27FC236}">
                <a16:creationId xmlns:a16="http://schemas.microsoft.com/office/drawing/2014/main" id="{3981C91C-554B-426C-AE38-5B8F4BB0EC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924688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Department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institute</a:t>
            </a:r>
            <a:r>
              <a:rPr lang="de-DE"/>
              <a:t>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30" name="Adressfeld">
            <a:extLst>
              <a:ext uri="{FF2B5EF4-FFF2-40B4-BE49-F238E27FC236}">
                <a16:creationId xmlns:a16="http://schemas.microsoft.com/office/drawing/2014/main" id="{3194D818-B1F0-4C5F-B7C8-BF0DA4CE96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416094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err="1"/>
              <a:t>Address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35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err="1"/>
              <a:t>Sublogo</a:t>
            </a:r>
            <a:r>
              <a:rPr lang="de-DE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35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3094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/>
          </a:p>
        </p:txBody>
      </p:sp>
      <p:sp>
        <p:nvSpPr>
          <p:cNvPr id="7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Name</a:t>
            </a:r>
          </a:p>
        </p:txBody>
      </p:sp>
      <p:sp>
        <p:nvSpPr>
          <p:cNvPr id="2" name="Date Placeholde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3" name="Footer Placehold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6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03/25/2021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University of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3" r:id="rId22"/>
    <p:sldLayoutId id="2147483714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84D979-895B-4557-B104-3224BB71A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IPVS </a:t>
            </a:r>
          </a:p>
          <a:p>
            <a:r>
              <a:rPr lang="de-DE" err="1">
                <a:cs typeface="Arial"/>
              </a:rPr>
              <a:t>Analytic</a:t>
            </a:r>
            <a:r>
              <a:rPr lang="de-DE">
                <a:cs typeface="Arial"/>
              </a:rPr>
              <a:t> Computing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8AABB3-7F32-4C68-B2D0-9D359485DF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图片 10" descr="蓝色的台球桌子&#10;&#10;已自动生成说明">
            <a:extLst>
              <a:ext uri="{FF2B5EF4-FFF2-40B4-BE49-F238E27FC236}">
                <a16:creationId xmlns:a16="http://schemas.microsoft.com/office/drawing/2014/main" id="{111912EA-7719-41FF-B560-DBE49F45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36" y="1408070"/>
            <a:ext cx="6564483" cy="366621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43ED395-CC5B-4170-B5A1-9EE76C8C6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2315C-20D1-43CC-A5B1-F37DB5AB0B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6347" y="1124454"/>
            <a:ext cx="4078255" cy="1488780"/>
          </a:xfrm>
        </p:spPr>
        <p:txBody>
          <a:bodyPr/>
          <a:lstStyle/>
          <a:p>
            <a:r>
              <a:rPr lang="de-DE" b="0" err="1"/>
              <a:t>Fachpraktikum</a:t>
            </a:r>
            <a:r>
              <a:rPr lang="de-DE" b="0"/>
              <a:t> Artificial Intelligence</a:t>
            </a:r>
            <a:endParaRPr lang="en-US"/>
          </a:p>
          <a:p>
            <a:endParaRPr lang="de-DE">
              <a:cs typeface="Arial"/>
            </a:endParaRP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7131C69B-CE4A-4611-BB9F-386746F61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6025" y="2328161"/>
            <a:ext cx="4090003" cy="4284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b="1">
                <a:ea typeface="+mn-lt"/>
                <a:cs typeface="+mn-lt"/>
              </a:rPr>
              <a:t>Billiard Motion Prediction</a:t>
            </a:r>
            <a:endParaRPr lang="en-US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3ED6206-0958-46FA-8F9E-32BEB77C9F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48731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9D3A7-745F-4AAE-A71D-E2A92941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Distortion Correction 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7B8DB8-02B1-414B-83AA-D66FE452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214229"/>
            <a:ext cx="8243887" cy="40197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zh-CN">
                <a:ea typeface="+mn-lt"/>
                <a:cs typeface="+mn-lt"/>
              </a:rPr>
              <a:t>Using these two matrices to un-distort the source images</a:t>
            </a:r>
            <a:endParaRPr lang="zh-CN" altLang="en-US">
              <a:cs typeface="Arial"/>
            </a:endParaRPr>
          </a:p>
          <a:p>
            <a:pPr marL="0" indent="0">
              <a:buNone/>
            </a:pPr>
            <a:endParaRPr lang="zh-CN" altLang="en-US">
              <a:cs typeface="Arial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B86E42-19B5-4090-BA3B-1F776CC0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8AF15-7E5E-46B7-8F0D-A6287256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6D7B7-9DC4-4108-81F6-DBB29191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/>
          </a:p>
        </p:txBody>
      </p:sp>
      <p:pic>
        <p:nvPicPr>
          <p:cNvPr id="9" name="图片 9" descr="蓝色的台球桌子&#10;&#10;已自动生成说明">
            <a:extLst>
              <a:ext uri="{FF2B5EF4-FFF2-40B4-BE49-F238E27FC236}">
                <a16:creationId xmlns:a16="http://schemas.microsoft.com/office/drawing/2014/main" id="{5D6DCA6C-C1D2-4461-8B90-0FA8216C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120" y="1714881"/>
            <a:ext cx="1732010" cy="958266"/>
          </a:xfrm>
          <a:prstGeom prst="rect">
            <a:avLst/>
          </a:prstGeom>
        </p:spPr>
      </p:pic>
      <p:pic>
        <p:nvPicPr>
          <p:cNvPr id="10" name="图片 10" descr="蓝色的台球桌子&#10;&#10;已自动生成说明">
            <a:extLst>
              <a:ext uri="{FF2B5EF4-FFF2-40B4-BE49-F238E27FC236}">
                <a16:creationId xmlns:a16="http://schemas.microsoft.com/office/drawing/2014/main" id="{FA88A6D9-CA1D-46EA-A6B8-8D8987AE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218" y="1714878"/>
            <a:ext cx="1717890" cy="9494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C7075-B83E-4446-A193-B00F0278EB7E}"/>
              </a:ext>
            </a:extLst>
          </p:cNvPr>
          <p:cNvSpPr txBox="1"/>
          <p:nvPr/>
        </p:nvSpPr>
        <p:spPr>
          <a:xfrm>
            <a:off x="2335052" y="4724897"/>
            <a:ext cx="4726360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zh-CN" sz="1600">
                <a:ea typeface="+mn-lt"/>
                <a:cs typeface="+mn-lt"/>
              </a:rPr>
              <a:t>→</a:t>
            </a:r>
            <a:r>
              <a:rPr lang="zh-CN" sz="1600"/>
              <a:t> </a:t>
            </a:r>
            <a:r>
              <a:rPr lang="zh-CN" altLang="en-US" sz="1600"/>
              <a:t>Increasing number of images improves result</a:t>
            </a:r>
            <a:endParaRPr lang="zh-CN" altLang="en-US" sz="1600">
              <a:cs typeface="Arial"/>
            </a:endParaRPr>
          </a:p>
        </p:txBody>
      </p:sp>
      <p:pic>
        <p:nvPicPr>
          <p:cNvPr id="12" name="图片 12" descr="蓝色的台球桌子&#10;&#10;已自动生成说明">
            <a:extLst>
              <a:ext uri="{FF2B5EF4-FFF2-40B4-BE49-F238E27FC236}">
                <a16:creationId xmlns:a16="http://schemas.microsoft.com/office/drawing/2014/main" id="{D56F4905-0C3E-4A33-A228-0500E118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059" y="1714878"/>
            <a:ext cx="1699765" cy="95775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EA5E45D-9318-43BB-8F2B-3D079779569D}"/>
              </a:ext>
            </a:extLst>
          </p:cNvPr>
          <p:cNvSpPr txBox="1"/>
          <p:nvPr/>
        </p:nvSpPr>
        <p:spPr>
          <a:xfrm>
            <a:off x="2442639" y="2754824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Based on 7 images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5B5525-9C42-4CC2-80BC-2CDC20A3A015}"/>
              </a:ext>
            </a:extLst>
          </p:cNvPr>
          <p:cNvSpPr txBox="1"/>
          <p:nvPr/>
        </p:nvSpPr>
        <p:spPr>
          <a:xfrm>
            <a:off x="4577021" y="2754826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Based on 14 images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8B2CAB-E1BF-4EBF-AE7D-46115631395E}"/>
              </a:ext>
            </a:extLst>
          </p:cNvPr>
          <p:cNvSpPr txBox="1"/>
          <p:nvPr/>
        </p:nvSpPr>
        <p:spPr>
          <a:xfrm>
            <a:off x="6723112" y="2754825"/>
            <a:ext cx="2088346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Based on 21 images</a:t>
            </a:r>
          </a:p>
        </p:txBody>
      </p:sp>
      <p:pic>
        <p:nvPicPr>
          <p:cNvPr id="8" name="图片 15">
            <a:extLst>
              <a:ext uri="{FF2B5EF4-FFF2-40B4-BE49-F238E27FC236}">
                <a16:creationId xmlns:a16="http://schemas.microsoft.com/office/drawing/2014/main" id="{FBEEC136-F627-4865-B87B-4A4477439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231" y="3146634"/>
            <a:ext cx="1234913" cy="1223129"/>
          </a:xfrm>
          <a:prstGeom prst="rect">
            <a:avLst/>
          </a:prstGeom>
        </p:spPr>
      </p:pic>
      <p:pic>
        <p:nvPicPr>
          <p:cNvPr id="16" name="图片 16">
            <a:extLst>
              <a:ext uri="{FF2B5EF4-FFF2-40B4-BE49-F238E27FC236}">
                <a16:creationId xmlns:a16="http://schemas.microsoft.com/office/drawing/2014/main" id="{F226C0F3-31A9-482A-A7DB-1B9DAFD7B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014" y="3146634"/>
            <a:ext cx="1246697" cy="1223129"/>
          </a:xfrm>
          <a:prstGeom prst="rect">
            <a:avLst/>
          </a:prstGeom>
        </p:spPr>
      </p:pic>
      <p:pic>
        <p:nvPicPr>
          <p:cNvPr id="18" name="图片 18">
            <a:extLst>
              <a:ext uri="{FF2B5EF4-FFF2-40B4-BE49-F238E27FC236}">
                <a16:creationId xmlns:a16="http://schemas.microsoft.com/office/drawing/2014/main" id="{07258395-9EB9-4CAB-B073-C6746B258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09" y="1728619"/>
            <a:ext cx="1698287" cy="959477"/>
          </a:xfrm>
          <a:prstGeom prst="rect">
            <a:avLst/>
          </a:prstGeom>
        </p:spPr>
      </p:pic>
      <p:pic>
        <p:nvPicPr>
          <p:cNvPr id="19" name="图片 15">
            <a:extLst>
              <a:ext uri="{FF2B5EF4-FFF2-40B4-BE49-F238E27FC236}">
                <a16:creationId xmlns:a16="http://schemas.microsoft.com/office/drawing/2014/main" id="{40AE214E-C04D-49EB-8469-68B5CBCD9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64" y="3146633"/>
            <a:ext cx="1234913" cy="122312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2BBA416-315E-4669-B39A-4F964C8347B5}"/>
              </a:ext>
            </a:extLst>
          </p:cNvPr>
          <p:cNvSpPr txBox="1"/>
          <p:nvPr/>
        </p:nvSpPr>
        <p:spPr>
          <a:xfrm>
            <a:off x="931473" y="2754823"/>
            <a:ext cx="914400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58780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0AD3E-79DC-4751-AA65-F1DFABEC1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Data Augmentation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5893CC-121F-4F1E-BDAC-C51ECC327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1CDDB2-5A1D-4F10-8F8D-052E1C7F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39B194-1D84-4B76-98A0-21D3C9872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AE80B4-E95B-480D-B063-3313BEB1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DD325C98-582E-42E6-B166-B85FB6AE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317" y="3092350"/>
            <a:ext cx="2896800" cy="1735091"/>
          </a:xfrm>
          <a:prstGeom prst="rect">
            <a:avLst/>
          </a:prstGeom>
        </p:spPr>
      </p:pic>
      <p:pic>
        <p:nvPicPr>
          <p:cNvPr id="9" name="图片 9">
            <a:extLst>
              <a:ext uri="{FF2B5EF4-FFF2-40B4-BE49-F238E27FC236}">
                <a16:creationId xmlns:a16="http://schemas.microsoft.com/office/drawing/2014/main" id="{4526B6DD-C683-4649-9AA3-B6C1AAE7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67" y="959536"/>
            <a:ext cx="2896800" cy="1711524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109378AC-B233-4363-BCCB-E57723CC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28" y="3092350"/>
            <a:ext cx="2898834" cy="17940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0A2265D-E03E-43EB-AB53-3F6431F85311}"/>
              </a:ext>
            </a:extLst>
          </p:cNvPr>
          <p:cNvSpPr txBox="1"/>
          <p:nvPr/>
        </p:nvSpPr>
        <p:spPr>
          <a:xfrm>
            <a:off x="1837306" y="2723376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original</a:t>
            </a:r>
            <a:endParaRPr lang="zh-CN"/>
          </a:p>
        </p:txBody>
      </p:sp>
      <p:pic>
        <p:nvPicPr>
          <p:cNvPr id="12" name="图片 12">
            <a:extLst>
              <a:ext uri="{FF2B5EF4-FFF2-40B4-BE49-F238E27FC236}">
                <a16:creationId xmlns:a16="http://schemas.microsoft.com/office/drawing/2014/main" id="{46DBBA77-B02E-4C77-BB87-21E73E644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40" y="959537"/>
            <a:ext cx="2895274" cy="171152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2FE2B9-E0C7-4B35-8AFE-33990055DCBE}"/>
              </a:ext>
            </a:extLst>
          </p:cNvPr>
          <p:cNvSpPr txBox="1"/>
          <p:nvPr/>
        </p:nvSpPr>
        <p:spPr>
          <a:xfrm>
            <a:off x="5981089" y="2723376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vertical</a:t>
            </a:r>
            <a:endParaRPr 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41F92B-272B-4EA4-80D5-C983BD0A0236}"/>
              </a:ext>
            </a:extLst>
          </p:cNvPr>
          <p:cNvSpPr txBox="1"/>
          <p:nvPr/>
        </p:nvSpPr>
        <p:spPr>
          <a:xfrm>
            <a:off x="1827346" y="4938675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horizontal</a:t>
            </a:r>
            <a:endParaRPr lang="zh-CN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D50F53-C4DF-4AFF-90A2-52B35DF11A52}"/>
              </a:ext>
            </a:extLst>
          </p:cNvPr>
          <p:cNvSpPr txBox="1"/>
          <p:nvPr/>
        </p:nvSpPr>
        <p:spPr>
          <a:xfrm>
            <a:off x="5622719" y="4938675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vertical &amp; horizontal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598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A55BC-296A-41BF-8D89-03BA478E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Alignment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66FBD9-A799-44B0-B74A-D34FE4CB8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326" y="786108"/>
            <a:ext cx="8243887" cy="4176713"/>
          </a:xfrm>
        </p:spPr>
        <p:txBody>
          <a:bodyPr vert="horz" lIns="0" tIns="0" rIns="0" bIns="0" rtlCol="0" anchor="t">
            <a:noAutofit/>
          </a:bodyPr>
          <a:lstStyle/>
          <a:p>
            <a:endParaRPr lang="zh-CN" altLang="en-US"/>
          </a:p>
          <a:p>
            <a:endParaRPr lang="zh-CN" altLang="en-US">
              <a:cs typeface="Arial"/>
            </a:endParaRPr>
          </a:p>
          <a:p>
            <a:pPr marL="0" indent="0">
              <a:buNone/>
            </a:pPr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  <a:p>
            <a:r>
              <a:rPr lang="zh-CN" altLang="en-US">
                <a:cs typeface="Arial"/>
              </a:rPr>
              <a:t>Calculating the homograph matrix </a:t>
            </a:r>
          </a:p>
          <a:p>
            <a:r>
              <a:rPr lang="zh-CN" altLang="en-US">
                <a:cs typeface="Arial"/>
              </a:rPr>
              <a:t>Applying it on the source image</a:t>
            </a:r>
            <a:endParaRPr lang="zh-CN"/>
          </a:p>
          <a:p>
            <a:endParaRPr lang="zh-CN" altLang="en-US">
              <a:cs typeface="Arial"/>
            </a:endParaRPr>
          </a:p>
          <a:p>
            <a:endParaRPr lang="zh-CN" altLang="en-US">
              <a:cs typeface="Arial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0A8C52-2508-478C-BE5A-E48AC157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C14C83-1430-4B7B-B95F-001D19D0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EB3F63-080E-4B69-9B35-A2796017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/>
          </a:p>
        </p:txBody>
      </p:sp>
      <p:pic>
        <p:nvPicPr>
          <p:cNvPr id="11" name="图片 11" descr="图片包含 绿色, 桌子, 船, 小&#10;&#10;已自动生成说明">
            <a:extLst>
              <a:ext uri="{FF2B5EF4-FFF2-40B4-BE49-F238E27FC236}">
                <a16:creationId xmlns:a16="http://schemas.microsoft.com/office/drawing/2014/main" id="{A372DB9E-D577-4C3B-98CA-00F4F7877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39" y="2260281"/>
            <a:ext cx="4253673" cy="1178871"/>
          </a:xfrm>
          <a:prstGeom prst="rect">
            <a:avLst/>
          </a:prstGeom>
        </p:spPr>
      </p:pic>
      <p:pic>
        <p:nvPicPr>
          <p:cNvPr id="12" name="图片 12" descr="绿色的球&#10;&#10;已自动生成说明">
            <a:extLst>
              <a:ext uri="{FF2B5EF4-FFF2-40B4-BE49-F238E27FC236}">
                <a16:creationId xmlns:a16="http://schemas.microsoft.com/office/drawing/2014/main" id="{FD8C04B0-C072-4223-AD26-AE13C76F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8" y="3699775"/>
            <a:ext cx="2116438" cy="117079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BFC86F-7D50-4A52-8BFF-F2F0E43FF7A7}"/>
              </a:ext>
            </a:extLst>
          </p:cNvPr>
          <p:cNvSpPr txBox="1"/>
          <p:nvPr/>
        </p:nvSpPr>
        <p:spPr>
          <a:xfrm>
            <a:off x="869383" y="3436105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Test video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4E57DEC-14D6-4AD1-A06E-0CF1E8A10497}"/>
              </a:ext>
            </a:extLst>
          </p:cNvPr>
          <p:cNvSpPr txBox="1"/>
          <p:nvPr/>
        </p:nvSpPr>
        <p:spPr>
          <a:xfrm>
            <a:off x="2944289" y="3437575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Training video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473B83-716E-4530-92BD-47349478291B}"/>
              </a:ext>
            </a:extLst>
          </p:cNvPr>
          <p:cNvSpPr txBox="1"/>
          <p:nvPr/>
        </p:nvSpPr>
        <p:spPr>
          <a:xfrm>
            <a:off x="4947051" y="2740328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Feature matching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444BB2-9D98-4210-8929-AE9978EA1A06}"/>
              </a:ext>
            </a:extLst>
          </p:cNvPr>
          <p:cNvSpPr txBox="1"/>
          <p:nvPr/>
        </p:nvSpPr>
        <p:spPr>
          <a:xfrm>
            <a:off x="608133" y="4912077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Alignment result</a:t>
            </a:r>
            <a:endParaRPr lang="zh-CN"/>
          </a:p>
        </p:txBody>
      </p:sp>
      <p:pic>
        <p:nvPicPr>
          <p:cNvPr id="18" name="图片 18" descr="绿色的门&#10;&#10;已自动生成说明">
            <a:extLst>
              <a:ext uri="{FF2B5EF4-FFF2-40B4-BE49-F238E27FC236}">
                <a16:creationId xmlns:a16="http://schemas.microsoft.com/office/drawing/2014/main" id="{16DAA2AF-ECC3-48AB-B069-2AA596CB4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850" y="3701331"/>
            <a:ext cx="2113482" cy="116877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4FAB666-1D8E-4DB4-BC4D-E4F9978F829D}"/>
              </a:ext>
            </a:extLst>
          </p:cNvPr>
          <p:cNvSpPr txBox="1"/>
          <p:nvPr/>
        </p:nvSpPr>
        <p:spPr>
          <a:xfrm>
            <a:off x="2691218" y="4911828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Correction result</a:t>
            </a:r>
            <a:endParaRPr lang="zh-CN"/>
          </a:p>
        </p:txBody>
      </p:sp>
      <p:pic>
        <p:nvPicPr>
          <p:cNvPr id="3" name="图片 9">
            <a:extLst>
              <a:ext uri="{FF2B5EF4-FFF2-40B4-BE49-F238E27FC236}">
                <a16:creationId xmlns:a16="http://schemas.microsoft.com/office/drawing/2014/main" id="{4C8E6E2B-5B10-4535-BFDE-0531188A6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48" y="847443"/>
            <a:ext cx="1917222" cy="1086146"/>
          </a:xfrm>
          <a:prstGeom prst="rect">
            <a:avLst/>
          </a:prstGeom>
        </p:spPr>
      </p:pic>
      <p:pic>
        <p:nvPicPr>
          <p:cNvPr id="16" name="图片 10">
            <a:extLst>
              <a:ext uri="{FF2B5EF4-FFF2-40B4-BE49-F238E27FC236}">
                <a16:creationId xmlns:a16="http://schemas.microsoft.com/office/drawing/2014/main" id="{41F057D8-37EE-4133-A1B0-A336E2E41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3683" y="850496"/>
            <a:ext cx="1907152" cy="10901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B17273-BD75-4734-80FE-2FAC6B7B6EB1}"/>
              </a:ext>
            </a:extLst>
          </p:cNvPr>
          <p:cNvSpPr txBox="1"/>
          <p:nvPr/>
        </p:nvSpPr>
        <p:spPr>
          <a:xfrm>
            <a:off x="621012" y="1929633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Different size</a:t>
            </a:r>
            <a:endParaRPr lang="zh-CN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E8F28E-E20C-486C-803E-9EF566273F2E}"/>
              </a:ext>
            </a:extLst>
          </p:cNvPr>
          <p:cNvSpPr txBox="1"/>
          <p:nvPr/>
        </p:nvSpPr>
        <p:spPr>
          <a:xfrm>
            <a:off x="2948294" y="1929633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Different angle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2202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1712-604A-4684-AFFD-E9605527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48359"/>
          </a:xfrm>
        </p:spPr>
        <p:txBody>
          <a:bodyPr/>
          <a:lstStyle/>
          <a:p>
            <a:r>
              <a:rPr lang="en-US">
                <a:cs typeface="Arial"/>
              </a:rPr>
              <a:t>Preprocessing </a:t>
            </a:r>
            <a:r>
              <a:rPr lang="en-US">
                <a:ea typeface="+mj-lt"/>
                <a:cs typeface="+mj-lt"/>
              </a:rPr>
              <a:t>–</a:t>
            </a:r>
            <a:r>
              <a:rPr lang="en-US">
                <a:cs typeface="Arial"/>
              </a:rPr>
              <a:t> 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E1FA7-DDA5-49A2-9D3B-50669671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3222476" cy="400897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Inputs : Clips, Configuration File</a:t>
            </a:r>
          </a:p>
          <a:p>
            <a:r>
              <a:rPr lang="en-US">
                <a:cs typeface="Arial"/>
              </a:rPr>
              <a:t>Image Processing</a:t>
            </a:r>
          </a:p>
          <a:p>
            <a:pPr marL="360045" lvl="1"/>
            <a:r>
              <a:rPr lang="en-US">
                <a:cs typeface="Arial"/>
              </a:rPr>
              <a:t>Image preprocessing &amp; transformation</a:t>
            </a:r>
          </a:p>
          <a:p>
            <a:pPr marL="360045" lvl="1"/>
            <a:r>
              <a:rPr lang="en-US">
                <a:cs typeface="Arial"/>
              </a:rPr>
              <a:t>Circle detection + Color classification</a:t>
            </a:r>
          </a:p>
          <a:p>
            <a:r>
              <a:rPr lang="en-US">
                <a:cs typeface="Arial"/>
              </a:rPr>
              <a:t>Bidirectional temporal tracking</a:t>
            </a:r>
          </a:p>
          <a:p>
            <a:r>
              <a:rPr lang="en-US">
                <a:cs typeface="Arial"/>
              </a:rPr>
              <a:t>Outputs : CSV Files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F7DA0-A814-45DF-BBD8-3D15A99F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8C9C1-18F6-45B6-9FC6-55B2373DF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2A8D7-3480-455B-8377-D8F30C0FB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9E0833-021F-40D2-8F4D-AA763F47C044}"/>
              </a:ext>
            </a:extLst>
          </p:cNvPr>
          <p:cNvGrpSpPr/>
          <p:nvPr/>
        </p:nvGrpSpPr>
        <p:grpSpPr>
          <a:xfrm>
            <a:off x="4292201" y="827707"/>
            <a:ext cx="4479142" cy="4057741"/>
            <a:chOff x="4292201" y="827707"/>
            <a:chExt cx="4479142" cy="4057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61D229-6EBA-47D2-A65A-BE8FD1885303}"/>
                </a:ext>
              </a:extLst>
            </p:cNvPr>
            <p:cNvSpPr/>
            <p:nvPr/>
          </p:nvSpPr>
          <p:spPr>
            <a:xfrm>
              <a:off x="5553289" y="2544111"/>
              <a:ext cx="1945047" cy="794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cs typeface="Arial"/>
                </a:rPr>
                <a:t>Preprocessing</a:t>
              </a:r>
              <a:endParaRPr lang="en-US" sz="16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1B2F6E-720C-4E00-ACC7-F1DB37EC8DF3}"/>
                </a:ext>
              </a:extLst>
            </p:cNvPr>
            <p:cNvGrpSpPr/>
            <p:nvPr/>
          </p:nvGrpSpPr>
          <p:grpSpPr>
            <a:xfrm>
              <a:off x="4292201" y="827707"/>
              <a:ext cx="4479142" cy="4057741"/>
              <a:chOff x="4292201" y="839691"/>
              <a:chExt cx="4479142" cy="4057741"/>
            </a:xfrm>
          </p:grpSpPr>
          <p:pic>
            <p:nvPicPr>
              <p:cNvPr id="3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66172481-F719-4FF3-82DA-42FD902E1A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2201" y="3933764"/>
                <a:ext cx="4479142" cy="963668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pic>
            <p:nvPicPr>
              <p:cNvPr id="10" name="图片 12">
                <a:extLst>
                  <a:ext uri="{FF2B5EF4-FFF2-40B4-BE49-F238E27FC236}">
                    <a16:creationId xmlns:a16="http://schemas.microsoft.com/office/drawing/2014/main" id="{C0E65743-BF94-4B46-847D-90F6386EE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6686" y="839691"/>
                <a:ext cx="2032408" cy="1184354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292929"/>
                </a:solidFill>
                <a:miter lim="800000"/>
              </a:ln>
              <a:effectLst>
                <a:reflection blurRad="12700" stA="28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>
                <a:bevelT h="38100"/>
                <a:contourClr>
                  <a:srgbClr val="C0C0C0"/>
                </a:contourClr>
              </a:sp3d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9A1C84-8506-429A-AC8D-76A72B96AC25}"/>
                  </a:ext>
                </a:extLst>
              </p:cNvPr>
              <p:cNvSpPr/>
              <p:nvPr/>
            </p:nvSpPr>
            <p:spPr>
              <a:xfrm>
                <a:off x="6644144" y="842344"/>
                <a:ext cx="1837187" cy="117798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cs typeface="Arial"/>
                  </a:rPr>
                  <a:t>Configuration File</a:t>
                </a:r>
                <a:endParaRPr lang="en-US" sz="1600"/>
              </a:p>
            </p:txBody>
          </p:sp>
          <p:sp>
            <p:nvSpPr>
              <p:cNvPr id="15" name="Arrow: Down 14">
                <a:extLst>
                  <a:ext uri="{FF2B5EF4-FFF2-40B4-BE49-F238E27FC236}">
                    <a16:creationId xmlns:a16="http://schemas.microsoft.com/office/drawing/2014/main" id="{FE0BEB30-EAC7-46F3-BD1A-CF1B65AD88CF}"/>
                  </a:ext>
                </a:extLst>
              </p:cNvPr>
              <p:cNvSpPr/>
              <p:nvPr/>
            </p:nvSpPr>
            <p:spPr>
              <a:xfrm>
                <a:off x="5623350" y="2019821"/>
                <a:ext cx="292883" cy="475200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50BF06B5-6C13-455D-B4D5-11871DC8B460}"/>
                  </a:ext>
                </a:extLst>
              </p:cNvPr>
              <p:cNvSpPr/>
              <p:nvPr/>
            </p:nvSpPr>
            <p:spPr>
              <a:xfrm>
                <a:off x="7096554" y="2031767"/>
                <a:ext cx="292883" cy="475200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05191A04-4585-4BA4-8AE9-514474214F88}"/>
                  </a:ext>
                </a:extLst>
              </p:cNvPr>
              <p:cNvSpPr/>
              <p:nvPr/>
            </p:nvSpPr>
            <p:spPr>
              <a:xfrm>
                <a:off x="6387360" y="3373967"/>
                <a:ext cx="292883" cy="475200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57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21B4-7014-46A3-B1FA-FB2162D0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48359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Preprocessing –</a:t>
            </a:r>
            <a:r>
              <a:rPr lang="en-US">
                <a:cs typeface="Arial"/>
              </a:rPr>
              <a:t> 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4BB8A-412E-4FC4-B702-3D0B0A07F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4420904" cy="406888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Arial"/>
              </a:rPr>
              <a:t>Configuration File Parsing</a:t>
            </a:r>
          </a:p>
          <a:p>
            <a:r>
              <a:rPr lang="en-US">
                <a:cs typeface="Arial"/>
              </a:rPr>
              <a:t>YAML file containing clip names as entries</a:t>
            </a:r>
            <a:endParaRPr lang="en-US"/>
          </a:p>
          <a:p>
            <a:r>
              <a:rPr lang="en-US">
                <a:cs typeface="Arial"/>
              </a:rPr>
              <a:t>Each entry is marked with at-least one:</a:t>
            </a:r>
          </a:p>
          <a:p>
            <a:pPr marL="360045" lvl="1"/>
            <a:r>
              <a:rPr lang="en-US">
                <a:ea typeface="+mn-lt"/>
                <a:cs typeface="+mn-lt"/>
              </a:rPr>
              <a:t>Start frame</a:t>
            </a:r>
          </a:p>
          <a:p>
            <a:pPr lvl="2" indent="-175895"/>
            <a:r>
              <a:rPr lang="en-US">
                <a:ea typeface="+mn-lt"/>
                <a:cs typeface="+mn-lt"/>
              </a:rPr>
              <a:t>Frame where the strike/s occurs</a:t>
            </a:r>
            <a:endParaRPr lang="en-US"/>
          </a:p>
          <a:p>
            <a:pPr marL="360045" lvl="1"/>
            <a:r>
              <a:rPr lang="en-US">
                <a:cs typeface="Arial"/>
              </a:rPr>
              <a:t>Valid flag</a:t>
            </a:r>
          </a:p>
          <a:p>
            <a:pPr lvl="2" indent="-175895"/>
            <a:r>
              <a:rPr lang="en-US">
                <a:cs typeface="Arial"/>
              </a:rPr>
              <a:t>True : Balls are tracked successfully during the corresponding strike duration, hence csv file can be generated</a:t>
            </a:r>
          </a:p>
          <a:p>
            <a:pPr lvl="2" indent="-175895"/>
            <a:r>
              <a:rPr lang="en-US">
                <a:cs typeface="Arial"/>
              </a:rPr>
              <a:t>False : Unsuccessful tracking</a:t>
            </a:r>
          </a:p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Parser extracts the clip name and its metadata</a:t>
            </a:r>
          </a:p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Feeds it to image processing pipeline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89AF1-78DE-409D-8A7D-6AE22879A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69906-3CF5-417B-BD1E-B852163F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C65FB-05D1-48E4-994A-81CDF112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69C8A52-F221-40F6-9F12-F873E8F2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01" y="1843518"/>
            <a:ext cx="3097276" cy="17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0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C155-D96D-4B64-A420-8D3C3B67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3637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Preprocessing – Pipeline</a:t>
            </a:r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9DAE9-0266-40D3-83C3-BDBAD3B8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6F021-368C-44ED-9556-1D9455B3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3AC80-4C74-481B-889E-1A550966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A3CE8BD-C2C2-4F23-A705-31CB5490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28" y="1084284"/>
            <a:ext cx="6248835" cy="35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B7D1B-3A20-46D8-B4D4-057A9A40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24397"/>
          </a:xfrm>
        </p:spPr>
        <p:txBody>
          <a:bodyPr/>
          <a:lstStyle/>
          <a:p>
            <a:r>
              <a:rPr lang="en-US">
                <a:cs typeface="Arial"/>
              </a:rPr>
              <a:t>Preprocessing </a:t>
            </a:r>
            <a:r>
              <a:rPr lang="en-US">
                <a:ea typeface="+mj-lt"/>
                <a:cs typeface="+mj-lt"/>
              </a:rPr>
              <a:t>–</a:t>
            </a:r>
            <a:r>
              <a:rPr lang="en-US">
                <a:cs typeface="Arial"/>
              </a:rPr>
              <a:t> Image Processing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F73CE-7C42-4D25-B1A9-4328ADFF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3CE56A-AAAC-4A0C-B3C2-6739843F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FEC44-EC36-4C40-B312-D1467192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DF226A-2A64-407E-8A54-73D94D012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6" y="1057275"/>
            <a:ext cx="4085344" cy="417671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Preprocess Image :</a:t>
            </a:r>
            <a:endParaRPr lang="en-US"/>
          </a:p>
          <a:p>
            <a:pPr marL="179070" indent="-179070">
              <a:buFont typeface="Arial,Sans-Serif" panose="020B0604020202020204" pitchFamily="34" charset="0"/>
            </a:pPr>
            <a:r>
              <a:rPr lang="en-US">
                <a:ea typeface="+mn-lt"/>
                <a:cs typeface="+mn-lt"/>
              </a:rPr>
              <a:t>Camera calibration and distortion correction</a:t>
            </a:r>
          </a:p>
          <a:p>
            <a:pPr marL="179070" indent="-179070"/>
            <a:r>
              <a:rPr lang="en-US">
                <a:ea typeface="+mn-lt"/>
                <a:cs typeface="+mn-lt"/>
              </a:rPr>
              <a:t>Parameterization</a:t>
            </a:r>
          </a:p>
          <a:p>
            <a:pPr marL="535305" lvl="1" indent="-179070">
              <a:buClr>
                <a:srgbClr val="3E444C"/>
              </a:buClr>
            </a:pPr>
            <a:r>
              <a:rPr lang="en-US">
                <a:ea typeface="+mn-lt"/>
                <a:cs typeface="+mn-lt"/>
              </a:rPr>
              <a:t>Shadow removal</a:t>
            </a:r>
          </a:p>
          <a:p>
            <a:pPr marL="535305" lvl="1" indent="-179070">
              <a:buClr>
                <a:srgbClr val="3E444C"/>
              </a:buClr>
            </a:pPr>
            <a:r>
              <a:rPr lang="en-US">
                <a:ea typeface="+mn-lt"/>
                <a:cs typeface="+mn-lt"/>
              </a:rPr>
              <a:t>Morphological transformations</a:t>
            </a:r>
          </a:p>
          <a:p>
            <a:pPr marL="892175" lvl="2" indent="-179070">
              <a:buClr>
                <a:srgbClr val="3E444C"/>
              </a:buClr>
            </a:pPr>
            <a:r>
              <a:rPr lang="en-US">
                <a:ea typeface="+mn-lt"/>
                <a:cs typeface="+mn-lt"/>
              </a:rPr>
              <a:t>Dilation, Blurring, Erosion, Opening</a:t>
            </a:r>
          </a:p>
          <a:p>
            <a:pPr marL="892175" lvl="2" indent="-179070">
              <a:buClr>
                <a:srgbClr val="3E444C"/>
              </a:buClr>
            </a:pPr>
            <a:r>
              <a:rPr lang="en-US">
                <a:ea typeface="+mn-lt"/>
                <a:cs typeface="+mn-lt"/>
              </a:rPr>
              <a:t>Real time trackbar for adjustment of values</a:t>
            </a:r>
          </a:p>
          <a:p>
            <a:pPr marL="179070" indent="-179070"/>
            <a:r>
              <a:rPr lang="en-US">
                <a:ea typeface="+mn-lt"/>
                <a:cs typeface="+mn-lt"/>
              </a:rPr>
              <a:t>Gamma Correction</a:t>
            </a:r>
          </a:p>
          <a:p>
            <a:pPr marL="535305" lvl="1" indent="-179070">
              <a:buClr>
                <a:srgbClr val="3E444C"/>
              </a:buClr>
            </a:pPr>
            <a:r>
              <a:rPr lang="en-US">
                <a:ea typeface="+mn-lt"/>
                <a:cs typeface="+mn-lt"/>
              </a:rPr>
              <a:t>Adjustment of contrast in different lightning condition</a:t>
            </a:r>
            <a:br>
              <a:rPr lang="en-US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pPr marL="822325" lvl="2" indent="-285750">
              <a:buClr>
                <a:srgbClr val="3E444C"/>
              </a:buClr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750"/>
              </a:spcBef>
              <a:buNone/>
            </a:pPr>
            <a:endParaRPr lang="en-US">
              <a:cs typeface="Arial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D7EB39A-C7A2-4458-B81A-AC94929CD970}"/>
              </a:ext>
            </a:extLst>
          </p:cNvPr>
          <p:cNvSpPr txBox="1">
            <a:spLocks/>
          </p:cNvSpPr>
          <p:nvPr/>
        </p:nvSpPr>
        <p:spPr>
          <a:xfrm>
            <a:off x="300489" y="1129180"/>
            <a:ext cx="4768448" cy="41048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11" descr="Shape&#10;&#10;Description automatically generated">
            <a:extLst>
              <a:ext uri="{FF2B5EF4-FFF2-40B4-BE49-F238E27FC236}">
                <a16:creationId xmlns:a16="http://schemas.microsoft.com/office/drawing/2014/main" id="{5D154BAF-06E4-465C-9AD2-053D9D44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48" y="1057361"/>
            <a:ext cx="3354905" cy="1678940"/>
          </a:xfrm>
          <a:prstGeom prst="rect">
            <a:avLst/>
          </a:prstGeom>
        </p:spPr>
      </p:pic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626DA4BA-C474-4EFD-8903-D19E2ACD5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50" y="2860394"/>
            <a:ext cx="3355117" cy="23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4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B7D1B-3A20-46D8-B4D4-057A9A40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24397"/>
          </a:xfrm>
        </p:spPr>
        <p:txBody>
          <a:bodyPr/>
          <a:lstStyle/>
          <a:p>
            <a:r>
              <a:rPr lang="en-US">
                <a:cs typeface="Arial"/>
              </a:rPr>
              <a:t>Preprocessing </a:t>
            </a:r>
            <a:r>
              <a:rPr lang="en-US">
                <a:ea typeface="+mj-lt"/>
                <a:cs typeface="+mj-lt"/>
              </a:rPr>
              <a:t>–</a:t>
            </a:r>
            <a:r>
              <a:rPr lang="en-US">
                <a:cs typeface="Arial"/>
              </a:rPr>
              <a:t> Image Processing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F73CE-7C42-4D25-B1A9-4328ADFF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3CE56A-AAAC-4A0C-B3C2-6739843F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FEC44-EC36-4C40-B312-D1467192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DF226A-2A64-407E-8A54-73D94D012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6" y="1057275"/>
            <a:ext cx="7625689" cy="1214489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/>
            <a:r>
              <a:rPr lang="en-US">
                <a:ea typeface="+mn-lt"/>
                <a:cs typeface="+mn-lt"/>
              </a:rPr>
              <a:t>Find affine transformation matrix to table dimension</a:t>
            </a:r>
            <a:endParaRPr lang="de-DE"/>
          </a:p>
          <a:p>
            <a:pPr marL="285750" indent="-285750"/>
            <a:r>
              <a:rPr lang="en-US">
                <a:ea typeface="+mn-lt"/>
                <a:cs typeface="+mn-lt"/>
              </a:rPr>
              <a:t>Project from image coordinate system to table coordinate system</a:t>
            </a:r>
            <a:br>
              <a:rPr lang="en-US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pPr marL="822325" lvl="2" indent="-285750">
              <a:buClr>
                <a:srgbClr val="3E444C"/>
              </a:buClr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0" indent="0">
              <a:spcBef>
                <a:spcPts val="750"/>
              </a:spcBef>
              <a:buNone/>
            </a:pPr>
            <a:endParaRPr lang="en-US">
              <a:cs typeface="Arial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D7EB39A-C7A2-4458-B81A-AC94929CD970}"/>
              </a:ext>
            </a:extLst>
          </p:cNvPr>
          <p:cNvSpPr txBox="1">
            <a:spLocks/>
          </p:cNvSpPr>
          <p:nvPr/>
        </p:nvSpPr>
        <p:spPr>
          <a:xfrm>
            <a:off x="300489" y="1129180"/>
            <a:ext cx="3677880" cy="40089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7017FBD-FC8B-4816-BE11-5C4D3D25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566" y="2740982"/>
            <a:ext cx="3834388" cy="2091821"/>
          </a:xfrm>
          <a:prstGeom prst="rect">
            <a:avLst/>
          </a:prstGeom>
        </p:spPr>
      </p:pic>
      <p:pic>
        <p:nvPicPr>
          <p:cNvPr id="8" name="Picture 11" descr="Shape&#10;&#10;Description automatically generated">
            <a:extLst>
              <a:ext uri="{FF2B5EF4-FFF2-40B4-BE49-F238E27FC236}">
                <a16:creationId xmlns:a16="http://schemas.microsoft.com/office/drawing/2014/main" id="{02F38165-E9EC-48F1-8C18-DC554C9A0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01" t="31579" r="-172" b="-310"/>
          <a:stretch/>
        </p:blipFill>
        <p:spPr>
          <a:xfrm>
            <a:off x="937818" y="2854990"/>
            <a:ext cx="2900468" cy="1856588"/>
          </a:xfrm>
          <a:prstGeom prst="rect">
            <a:avLst/>
          </a:prstGeom>
        </p:spPr>
      </p:pic>
      <p:sp>
        <p:nvSpPr>
          <p:cNvPr id="15" name="Pfeil: nach unten gekrümmt 8">
            <a:extLst>
              <a:ext uri="{FF2B5EF4-FFF2-40B4-BE49-F238E27FC236}">
                <a16:creationId xmlns:a16="http://schemas.microsoft.com/office/drawing/2014/main" id="{971E2C8D-258F-4FCF-840D-A0622F727C0C}"/>
              </a:ext>
            </a:extLst>
          </p:cNvPr>
          <p:cNvSpPr/>
          <p:nvPr/>
        </p:nvSpPr>
        <p:spPr>
          <a:xfrm rot="21420000">
            <a:off x="2892311" y="2112806"/>
            <a:ext cx="2178410" cy="546774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62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B7D1B-3A20-46D8-B4D4-057A9A40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24397"/>
          </a:xfrm>
        </p:spPr>
        <p:txBody>
          <a:bodyPr/>
          <a:lstStyle/>
          <a:p>
            <a:r>
              <a:rPr lang="en-US">
                <a:cs typeface="Arial"/>
              </a:rPr>
              <a:t>Preprocessing </a:t>
            </a:r>
            <a:r>
              <a:rPr lang="en-US">
                <a:ea typeface="+mj-lt"/>
                <a:cs typeface="+mj-lt"/>
              </a:rPr>
              <a:t>–</a:t>
            </a:r>
            <a:r>
              <a:rPr lang="en-US">
                <a:cs typeface="Arial"/>
              </a:rPr>
              <a:t> Image Processing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F73CE-7C42-4D25-B1A9-4328ADFF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3CE56A-AAAC-4A0C-B3C2-6739843F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FEC44-EC36-4C40-B312-D1467192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DF226A-2A64-407E-8A54-73D94D012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6" y="1057275"/>
            <a:ext cx="3953518" cy="38771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Circle detection :</a:t>
            </a:r>
          </a:p>
          <a:p>
            <a:pPr marL="179070" indent="-179070">
              <a:buFont typeface="Arial"/>
            </a:pPr>
            <a:r>
              <a:rPr lang="en-US">
                <a:ea typeface="+mn-lt"/>
                <a:cs typeface="+mn-lt"/>
              </a:rPr>
              <a:t>Three strategies :</a:t>
            </a:r>
          </a:p>
          <a:p>
            <a:pPr marL="518795" lvl="1" indent="-342900">
              <a:buAutoNum type="arabicPeriod"/>
            </a:pPr>
            <a:r>
              <a:rPr lang="en-US">
                <a:ea typeface="+mn-lt"/>
                <a:cs typeface="+mn-lt"/>
              </a:rPr>
              <a:t>Red-Green-Blue (RGB)</a:t>
            </a:r>
          </a:p>
          <a:p>
            <a:pPr marL="518795" lvl="1" indent="-342900">
              <a:buAutoNum type="arabicPeriod"/>
            </a:pPr>
            <a:r>
              <a:rPr lang="en-US">
                <a:ea typeface="+mn-lt"/>
                <a:cs typeface="+mn-lt"/>
              </a:rPr>
              <a:t>Hue</a:t>
            </a:r>
          </a:p>
          <a:p>
            <a:pPr marL="518795" lvl="1" indent="-342900">
              <a:buAutoNum type="arabicPeriod"/>
            </a:pPr>
            <a:r>
              <a:rPr lang="en-US">
                <a:cs typeface="Arial"/>
              </a:rPr>
              <a:t>Hue-Saturation-Value (HSV)</a:t>
            </a:r>
            <a:endParaRPr lang="en-US">
              <a:ea typeface="+mn-lt"/>
              <a:cs typeface="+mn-lt"/>
            </a:endParaRPr>
          </a:p>
          <a:p>
            <a:pPr marL="518795" lvl="1" indent="-342900">
              <a:buClr>
                <a:srgbClr val="3E444C"/>
              </a:buClr>
            </a:pPr>
            <a:r>
              <a:rPr lang="en-US" sz="1600">
                <a:ea typeface="+mn-lt"/>
                <a:cs typeface="+mn-lt"/>
              </a:rPr>
              <a:t>Combine </a:t>
            </a:r>
            <a:r>
              <a:rPr lang="en-US" sz="1600">
                <a:cs typeface="Arial"/>
              </a:rPr>
              <a:t>to get noise free frame</a:t>
            </a:r>
            <a:endParaRPr lang="en-US" sz="1600">
              <a:ea typeface="+mn-lt"/>
              <a:cs typeface="+mn-lt"/>
            </a:endParaRPr>
          </a:p>
          <a:p>
            <a:pPr marL="179070" indent="-179070">
              <a:buClr>
                <a:srgbClr val="00BEFF"/>
              </a:buClr>
              <a:buFont typeface="Arial,Sans-Serif"/>
              <a:buChar char="•"/>
            </a:pPr>
            <a:r>
              <a:rPr lang="en-US">
                <a:cs typeface="Arial"/>
              </a:rPr>
              <a:t>Apply 3*3 kernel for blurring</a:t>
            </a:r>
            <a:endParaRPr lang="en-US">
              <a:ea typeface="+mn-lt"/>
              <a:cs typeface="+mn-lt"/>
            </a:endParaRPr>
          </a:p>
          <a:p>
            <a:pPr marL="179070" indent="-179070">
              <a:buClr>
                <a:srgbClr val="00BEFF"/>
              </a:buClr>
              <a:buFont typeface="Arial,Sans-Serif"/>
              <a:buChar char="•"/>
            </a:pPr>
            <a:r>
              <a:rPr lang="en-US">
                <a:cs typeface="Arial"/>
              </a:rPr>
              <a:t>Hough Circle transformation</a:t>
            </a:r>
            <a:endParaRPr lang="en-US">
              <a:ea typeface="+mn-lt"/>
              <a:cs typeface="+mn-lt"/>
            </a:endParaRPr>
          </a:p>
          <a:p>
            <a:pPr marL="535940" lvl="2" indent="-179070">
              <a:spcBef>
                <a:spcPts val="750"/>
              </a:spcBef>
              <a:buClr>
                <a:srgbClr val="3E444C"/>
              </a:buClr>
              <a:buFont typeface="Arial,Sans-Serif"/>
              <a:buChar char="•"/>
            </a:pPr>
            <a:r>
              <a:rPr lang="en-US" sz="1600">
                <a:cs typeface="Arial"/>
              </a:rPr>
              <a:t>Parameter tuning</a:t>
            </a:r>
            <a:endParaRPr lang="en-US" sz="1600">
              <a:ea typeface="+mn-lt"/>
              <a:cs typeface="+mn-lt"/>
            </a:endParaRPr>
          </a:p>
          <a:p>
            <a:pPr marL="179070" indent="-179070">
              <a:buClr>
                <a:srgbClr val="00BEFF"/>
              </a:buClr>
              <a:buFont typeface="Arial,Sans-Serif"/>
              <a:buChar char="•"/>
            </a:pPr>
            <a:r>
              <a:rPr lang="en-US">
                <a:cs typeface="Arial"/>
              </a:rPr>
              <a:t>Detect circles</a:t>
            </a:r>
            <a:endParaRPr lang="en-US">
              <a:ea typeface="+mn-lt"/>
              <a:cs typeface="+mn-lt"/>
            </a:endParaRPr>
          </a:p>
          <a:p>
            <a:pPr marL="535940" lvl="2" indent="-179070">
              <a:spcBef>
                <a:spcPts val="750"/>
              </a:spcBef>
              <a:buClr>
                <a:srgbClr val="3E444C"/>
              </a:buClr>
              <a:buFont typeface="Arial,Sans-Serif"/>
              <a:buChar char="•"/>
            </a:pPr>
            <a:r>
              <a:rPr lang="en-US" sz="1600">
                <a:cs typeface="Arial"/>
              </a:rPr>
              <a:t>Return centroids and radii</a:t>
            </a:r>
            <a:endParaRPr lang="en-US"/>
          </a:p>
        </p:txBody>
      </p:sp>
      <p:pic>
        <p:nvPicPr>
          <p:cNvPr id="3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23D62227-8F5F-4120-B224-013DE642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79" y="1619042"/>
            <a:ext cx="4426589" cy="24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99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B7D1B-3A20-46D8-B4D4-057A9A40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24397"/>
          </a:xfrm>
        </p:spPr>
        <p:txBody>
          <a:bodyPr/>
          <a:lstStyle/>
          <a:p>
            <a:r>
              <a:rPr lang="en-US">
                <a:cs typeface="Arial"/>
              </a:rPr>
              <a:t>Preprocessing </a:t>
            </a:r>
            <a:r>
              <a:rPr lang="en-US">
                <a:ea typeface="+mj-lt"/>
                <a:cs typeface="+mj-lt"/>
              </a:rPr>
              <a:t>–</a:t>
            </a:r>
            <a:r>
              <a:rPr lang="en-US">
                <a:cs typeface="Arial"/>
              </a:rPr>
              <a:t> Image Processing</a:t>
            </a:r>
            <a:endParaRPr lang="de-DE">
              <a:ea typeface="+mj-lt"/>
              <a:cs typeface="+mj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F73CE-7C42-4D25-B1A9-4328ADFF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3CE56A-AAAC-4A0C-B3C2-6739843F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FEC44-EC36-4C40-B312-D1467192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DF226A-2A64-407E-8A54-73D94D012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76" y="1057275"/>
            <a:ext cx="4384951" cy="387718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Color classification :</a:t>
            </a:r>
            <a:endParaRPr lang="en-US"/>
          </a:p>
          <a:p>
            <a:pPr marL="285750" indent="-285750"/>
            <a:r>
              <a:rPr lang="en-US">
                <a:ea typeface="+mn-lt"/>
                <a:cs typeface="+mn-lt"/>
              </a:rPr>
              <a:t>Mark detected circles as region of interests (ROI)</a:t>
            </a:r>
          </a:p>
          <a:p>
            <a:pPr marL="285750" indent="-285750"/>
            <a:r>
              <a:rPr lang="en-US">
                <a:ea typeface="+mn-lt"/>
                <a:cs typeface="+mn-lt"/>
              </a:rPr>
              <a:t>For each ROI in a frame :</a:t>
            </a:r>
          </a:p>
          <a:p>
            <a:pPr marL="518795" lvl="1" indent="-342900">
              <a:buAutoNum type="arabicPeriod"/>
            </a:pPr>
            <a:r>
              <a:rPr lang="en-US">
                <a:ea typeface="+mn-lt"/>
                <a:cs typeface="+mn-lt"/>
              </a:rPr>
              <a:t>Determine pixels per color </a:t>
            </a:r>
            <a:r>
              <a:rPr lang="en-US">
                <a:cs typeface="Arial"/>
              </a:rPr>
              <a:t>using defined Hue, Saturation, Value (HSV) color ranges</a:t>
            </a:r>
          </a:p>
          <a:p>
            <a:pPr marL="518795" lvl="1" indent="-342900">
              <a:buAutoNum type="arabicPeriod"/>
            </a:pPr>
            <a:r>
              <a:rPr lang="en-US">
                <a:cs typeface="Arial"/>
              </a:rPr>
              <a:t>Find</a:t>
            </a:r>
            <a:r>
              <a:rPr lang="en-US">
                <a:ea typeface="+mn-lt"/>
                <a:cs typeface="+mn-lt"/>
              </a:rPr>
              <a:t> dominant color and compute color-to-white ratio</a:t>
            </a:r>
          </a:p>
          <a:p>
            <a:pPr marL="518795" lvl="1" indent="-342900">
              <a:buAutoNum type="arabicPeriod"/>
            </a:pPr>
            <a:r>
              <a:rPr lang="en-US">
                <a:ea typeface="+mn-lt"/>
                <a:cs typeface="+mn-lt"/>
              </a:rPr>
              <a:t>Use</a:t>
            </a:r>
            <a:r>
              <a:rPr lang="en-US">
                <a:cs typeface="Arial"/>
              </a:rPr>
              <a:t> (2) to classify ball as ball-type</a:t>
            </a:r>
          </a:p>
          <a:p>
            <a:pPr marL="330200" indent="-285750">
              <a:buClr>
                <a:srgbClr val="00BEFF"/>
              </a:buClr>
            </a:pPr>
            <a:r>
              <a:rPr lang="en-US">
                <a:ea typeface="+mn-lt"/>
                <a:cs typeface="+mn-lt"/>
              </a:rPr>
              <a:t>Store ball positions with corresponding ball-type for each frame in a sequence</a:t>
            </a:r>
          </a:p>
        </p:txBody>
      </p:sp>
      <p:pic>
        <p:nvPicPr>
          <p:cNvPr id="13" name="Picture 7" descr="A picture containing indoor, pool ball, orange&#10;&#10;Description automatically generated">
            <a:extLst>
              <a:ext uri="{FF2B5EF4-FFF2-40B4-BE49-F238E27FC236}">
                <a16:creationId xmlns:a16="http://schemas.microsoft.com/office/drawing/2014/main" id="{78266766-8B63-4004-A4A6-015BFE74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87" y="1054072"/>
            <a:ext cx="1173981" cy="1029900"/>
          </a:xfrm>
          <a:prstGeom prst="rect">
            <a:avLst/>
          </a:prstGeom>
        </p:spPr>
      </p:pic>
      <p:pic>
        <p:nvPicPr>
          <p:cNvPr id="15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CEB0E26-7031-42E4-8472-F928B37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93" y="2153346"/>
            <a:ext cx="3175352" cy="26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0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40804-D8AD-48C4-844D-EE1E605E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Motivation &amp; Problem Statement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74422F-4F4F-43E0-B3E3-178BB5DA5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278953-1C02-416D-8237-88E4307B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>
                <a:cs typeface="Arial"/>
              </a:rPr>
              <a:t>Motivation</a:t>
            </a:r>
          </a:p>
          <a:p>
            <a:r>
              <a:rPr lang="de-DE">
                <a:cs typeface="Arial"/>
              </a:rPr>
              <a:t>Use </a:t>
            </a:r>
            <a:r>
              <a:rPr lang="de-DE" err="1">
                <a:cs typeface="Arial"/>
              </a:rPr>
              <a:t>Artificial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Intelligence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by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learning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from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data</a:t>
            </a:r>
            <a:endParaRPr lang="de-DE">
              <a:cs typeface="Arial"/>
            </a:endParaRPr>
          </a:p>
          <a:p>
            <a:r>
              <a:rPr lang="de-DE">
                <a:ea typeface="+mn-lt"/>
                <a:cs typeface="+mn-lt"/>
              </a:rPr>
              <a:t>Implement whole data mining cycle</a:t>
            </a:r>
          </a:p>
          <a:p>
            <a:r>
              <a:rPr lang="de-DE" err="1">
                <a:cs typeface="Arial"/>
              </a:rPr>
              <a:t>Application</a:t>
            </a:r>
            <a:r>
              <a:rPr lang="de-DE">
                <a:cs typeface="Arial"/>
              </a:rPr>
              <a:t>: Motion </a:t>
            </a:r>
            <a:r>
              <a:rPr lang="de-DE" err="1">
                <a:cs typeface="Arial"/>
              </a:rPr>
              <a:t>Prediction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multiple </a:t>
            </a:r>
            <a:r>
              <a:rPr lang="de-DE" err="1">
                <a:cs typeface="Arial"/>
              </a:rPr>
              <a:t>objects</a:t>
            </a:r>
            <a:endParaRPr lang="de-DE">
              <a:cs typeface="Arial"/>
            </a:endParaRPr>
          </a:p>
          <a:p>
            <a:pPr marL="0" indent="0">
              <a:buNone/>
            </a:pPr>
            <a:endParaRPr lang="de-DE">
              <a:cs typeface="Arial"/>
            </a:endParaRPr>
          </a:p>
          <a:p>
            <a:pPr marL="0" indent="0">
              <a:buNone/>
            </a:pPr>
            <a:r>
              <a:rPr lang="de-DE">
                <a:cs typeface="Arial"/>
              </a:rPr>
              <a:t>Problem Statement</a:t>
            </a:r>
          </a:p>
          <a:p>
            <a:r>
              <a:rPr lang="de-DE">
                <a:cs typeface="Arial"/>
              </a:rPr>
              <a:t>Billiard </a:t>
            </a:r>
            <a:r>
              <a:rPr lang="de-DE" err="1">
                <a:cs typeface="Arial"/>
              </a:rPr>
              <a:t>balls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prediction</a:t>
            </a:r>
            <a:endParaRPr lang="de-DE">
              <a:cs typeface="Arial"/>
            </a:endParaRPr>
          </a:p>
          <a:p>
            <a:r>
              <a:rPr lang="de-DE">
                <a:ea typeface="+mn-lt"/>
                <a:cs typeface="+mn-lt"/>
              </a:rPr>
              <a:t>Input: Short </a:t>
            </a:r>
            <a:r>
              <a:rPr lang="de-DE" err="1">
                <a:ea typeface="+mn-lt"/>
                <a:cs typeface="+mn-lt"/>
              </a:rPr>
              <a:t>video</a:t>
            </a:r>
            <a:r>
              <a:rPr lang="de-DE">
                <a:ea typeface="+mn-lt"/>
                <a:cs typeface="+mn-lt"/>
              </a:rPr>
              <a:t> starting with strike</a:t>
            </a:r>
            <a:endParaRPr lang="de-DE">
              <a:cs typeface="Arial"/>
            </a:endParaRPr>
          </a:p>
          <a:p>
            <a:r>
              <a:rPr lang="de-DE">
                <a:ea typeface="+mn-lt"/>
                <a:cs typeface="+mn-lt"/>
              </a:rPr>
              <a:t>Output: Ball </a:t>
            </a:r>
            <a:r>
              <a:rPr lang="de-DE" err="1">
                <a:ea typeface="+mn-lt"/>
                <a:cs typeface="+mn-lt"/>
              </a:rPr>
              <a:t>positions</a:t>
            </a:r>
            <a:r>
              <a:rPr lang="de-DE">
                <a:ea typeface="+mn-lt"/>
                <a:cs typeface="+mn-lt"/>
              </a:rPr>
              <a:t> and </a:t>
            </a:r>
            <a:r>
              <a:rPr lang="de-DE" err="1">
                <a:ea typeface="+mn-lt"/>
                <a:cs typeface="+mn-lt"/>
              </a:rPr>
              <a:t>velocities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over</a:t>
            </a:r>
            <a:r>
              <a:rPr lang="de-DE">
                <a:ea typeface="+mn-lt"/>
                <a:cs typeface="+mn-lt"/>
              </a:rPr>
              <a:t> time</a:t>
            </a:r>
            <a:endParaRPr lang="de-DE">
              <a:cs typeface="Arial"/>
            </a:endParaRPr>
          </a:p>
          <a:p>
            <a:r>
              <a:rPr lang="de-DE">
                <a:cs typeface="Arial"/>
              </a:rPr>
              <a:t>Regression Goal: </a:t>
            </a:r>
            <a:r>
              <a:rPr lang="de-DE" err="1">
                <a:cs typeface="Arial"/>
              </a:rPr>
              <a:t>Minimize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difference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between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predicted</a:t>
            </a:r>
            <a:r>
              <a:rPr lang="de-DE">
                <a:cs typeface="Arial"/>
              </a:rPr>
              <a:t> and </a:t>
            </a:r>
            <a:r>
              <a:rPr lang="de-DE" err="1">
                <a:cs typeface="Arial"/>
              </a:rPr>
              <a:t>ground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truth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trajectory</a:t>
            </a:r>
            <a:r>
              <a:rPr lang="de-DE">
                <a:cs typeface="Arial"/>
              </a:rPr>
              <a:t> </a:t>
            </a:r>
          </a:p>
          <a:p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90C4AB-C31E-49F6-A0EB-8887E299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69BA4B-EC4D-4E87-9AA9-BE4E3C1F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381670-DAF7-444E-BBE9-BF045ED9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3E497274-EB1F-4657-8CBE-36570F63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58" y="1348799"/>
            <a:ext cx="2134718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6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2120-C105-473E-A281-3AD2B249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24397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Preprocessing – Bidirectional Temporal Tracking</a:t>
            </a:r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CD92B-E556-4D16-8F96-5CAF49D0B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853596"/>
            <a:ext cx="4085345" cy="4368412"/>
          </a:xfrm>
        </p:spPr>
        <p:txBody>
          <a:bodyPr vert="horz" lIns="0" tIns="0" rIns="0" bIns="0" rtlCol="0" anchor="t">
            <a:noAutofit/>
          </a:bodyPr>
          <a:lstStyle/>
          <a:p>
            <a:pPr marL="57150" indent="0">
              <a:lnSpc>
                <a:spcPct val="90000"/>
              </a:lnSpc>
              <a:buNone/>
            </a:pPr>
            <a:r>
              <a:rPr lang="en-US">
                <a:ea typeface="+mn-lt"/>
                <a:cs typeface="+mn-lt"/>
              </a:rPr>
              <a:t>Need :</a:t>
            </a:r>
          </a:p>
          <a:p>
            <a:pPr marL="342900" indent="-285750"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To avoid color flickering due to non-robustness of color classification in some of the frames</a:t>
            </a:r>
          </a:p>
          <a:p>
            <a:pPr marL="57150" indent="0">
              <a:lnSpc>
                <a:spcPct val="90000"/>
              </a:lnSpc>
              <a:buNone/>
            </a:pPr>
            <a:r>
              <a:rPr lang="en-US">
                <a:ea typeface="+mn-lt"/>
                <a:cs typeface="+mn-lt"/>
              </a:rPr>
              <a:t>Steps :</a:t>
            </a:r>
            <a:endParaRPr lang="en-US"/>
          </a:p>
          <a:p>
            <a:pPr marL="400050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Search across input sequence for 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best detection frame </a:t>
            </a:r>
            <a:r>
              <a:rPr lang="en-US" err="1">
                <a:solidFill>
                  <a:srgbClr val="00B050"/>
                </a:solidFill>
                <a:ea typeface="+mn-lt"/>
                <a:cs typeface="+mn-lt"/>
              </a:rPr>
              <a:t>t</a:t>
            </a:r>
            <a:r>
              <a:rPr lang="en-US" baseline="-25000" err="1">
                <a:solidFill>
                  <a:srgbClr val="00B050"/>
                </a:solidFill>
                <a:ea typeface="+mn-lt"/>
                <a:cs typeface="+mn-lt"/>
              </a:rPr>
              <a:t>k</a:t>
            </a:r>
            <a:endParaRPr lang="en-US" baseline="-25000">
              <a:ea typeface="+mn-lt"/>
              <a:cs typeface="+mn-lt"/>
            </a:endParaRPr>
          </a:p>
          <a:p>
            <a:pPr marL="400050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Initiate backward tracking</a:t>
            </a:r>
          </a:p>
          <a:p>
            <a:pPr marL="360045" lvl="1">
              <a:lnSpc>
                <a:spcPct val="90000"/>
              </a:lnSpc>
              <a:buClr>
                <a:srgbClr val="3E444C"/>
              </a:buClr>
            </a:pPr>
            <a:r>
              <a:rPr lang="en-US">
                <a:ea typeface="+mn-lt"/>
                <a:cs typeface="+mn-lt"/>
              </a:rPr>
              <a:t>Store sequence t</a:t>
            </a:r>
            <a:r>
              <a:rPr lang="en-US" baseline="-25000">
                <a:ea typeface="+mn-lt"/>
                <a:cs typeface="+mn-lt"/>
              </a:rPr>
              <a:t>0</a:t>
            </a:r>
            <a:r>
              <a:rPr lang="en-US">
                <a:ea typeface="+mn-lt"/>
                <a:cs typeface="+mn-lt"/>
              </a:rPr>
              <a:t> to t</a:t>
            </a:r>
            <a:r>
              <a:rPr lang="en-US" baseline="-25000">
                <a:ea typeface="+mn-lt"/>
                <a:cs typeface="+mn-lt"/>
              </a:rPr>
              <a:t>k-1</a:t>
            </a:r>
          </a:p>
          <a:p>
            <a:pPr marL="400050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Initiate forward tracking</a:t>
            </a:r>
            <a:endParaRPr lang="en-US" baseline="-25000">
              <a:ea typeface="+mn-lt"/>
              <a:cs typeface="+mn-lt"/>
            </a:endParaRPr>
          </a:p>
          <a:p>
            <a:pPr marL="360045" lvl="1">
              <a:lnSpc>
                <a:spcPct val="90000"/>
              </a:lnSpc>
            </a:pPr>
            <a:r>
              <a:rPr lang="en-US">
                <a:ea typeface="+mn-lt"/>
                <a:cs typeface="+mn-lt"/>
              </a:rPr>
              <a:t>Store sequence 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k</a:t>
            </a:r>
            <a:r>
              <a:rPr lang="en-US">
                <a:ea typeface="+mn-lt"/>
                <a:cs typeface="+mn-lt"/>
              </a:rPr>
              <a:t> to 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n</a:t>
            </a:r>
            <a:endParaRPr lang="en-US" baseline="-25000">
              <a:ea typeface="+mn-lt"/>
              <a:cs typeface="+mn-lt"/>
            </a:endParaRPr>
          </a:p>
          <a:p>
            <a:pPr marL="400050" indent="-342900">
              <a:lnSpc>
                <a:spcPct val="9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Combine both sequences to form entire strike sequence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chemeClr val="accent1">
                  <a:lumMod val="60000"/>
                  <a:lumOff val="40000"/>
                </a:schemeClr>
              </a:solidFill>
              <a:cs typeface="Arial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cs typeface="Arial"/>
              </a:rPr>
              <a:t>Tracker used</a:t>
            </a:r>
            <a:r>
              <a:rPr lang="en-US">
                <a:cs typeface="Arial"/>
              </a:rPr>
              <a:t> </a:t>
            </a: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  <a:cs typeface="Arial"/>
              </a:rPr>
              <a:t>: Channel and Spatial Reliability Tracking (CSRT)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22F5E-F21D-46FE-B158-BD0BC687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1B855-D4AE-49CD-9FDE-DAB48F95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BCF49-3E41-4A18-BD79-250A626B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/>
          </a:p>
        </p:txBody>
      </p:sp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7BB116B-AF9E-4742-A8F9-48B0A17D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01" y="2569499"/>
            <a:ext cx="3498928" cy="2577293"/>
          </a:xfrm>
          <a:prstGeom prst="rect">
            <a:avLst/>
          </a:prstGeom>
        </p:spPr>
      </p:pic>
      <p:pic>
        <p:nvPicPr>
          <p:cNvPr id="3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4F4900-C14A-4A1D-B231-02C0C9F10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46" y="800051"/>
            <a:ext cx="3503642" cy="982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610730-B789-44B4-A7F9-4A6D1B45384B}"/>
              </a:ext>
            </a:extLst>
          </p:cNvPr>
          <p:cNvSpPr txBox="1"/>
          <p:nvPr/>
        </p:nvSpPr>
        <p:spPr>
          <a:xfrm>
            <a:off x="4591313" y="1873890"/>
            <a:ext cx="4289169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>
                <a:solidFill>
                  <a:srgbClr val="00B050"/>
                </a:solidFill>
                <a:cs typeface="Arial"/>
              </a:rPr>
              <a:t>All detected balls are uniquely color-classified</a:t>
            </a:r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CD457A3-B485-423E-AE81-A61B74DCF14C}"/>
              </a:ext>
            </a:extLst>
          </p:cNvPr>
          <p:cNvSpPr/>
          <p:nvPr/>
        </p:nvSpPr>
        <p:spPr>
          <a:xfrm>
            <a:off x="6640332" y="2149769"/>
            <a:ext cx="137089" cy="415295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3C2DABB6-8208-420D-A580-D471DE4C735D}"/>
              </a:ext>
            </a:extLst>
          </p:cNvPr>
          <p:cNvSpPr/>
          <p:nvPr/>
        </p:nvSpPr>
        <p:spPr>
          <a:xfrm>
            <a:off x="6638873" y="1514599"/>
            <a:ext cx="161057" cy="35539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6621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B7D1B-3A20-46D8-B4D4-057A9A40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396284"/>
          </a:xfrm>
        </p:spPr>
        <p:txBody>
          <a:bodyPr/>
          <a:lstStyle/>
          <a:p>
            <a:r>
              <a:rPr lang="en-US">
                <a:cs typeface="Arial"/>
              </a:rPr>
              <a:t>Dataset Cleaning</a:t>
            </a:r>
            <a:endParaRPr lang="en-US" b="0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0F73CE-7C42-4D25-B1A9-4328ADFF6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3CE56A-AAAC-4A0C-B3C2-6739843F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DFEC44-EC36-4C40-B312-D1467192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67239F-3D30-4A94-BE90-F54C7AF0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38" y="1129181"/>
            <a:ext cx="8243887" cy="39067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>
                <a:ea typeface="+mn-lt"/>
                <a:cs typeface="+mn-lt"/>
              </a:rPr>
              <a:t>Problems 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generated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dataset</a:t>
            </a:r>
            <a:r>
              <a:rPr lang="de-DE">
                <a:ea typeface="+mn-lt"/>
                <a:cs typeface="+mn-lt"/>
              </a:rPr>
              <a:t> :</a:t>
            </a:r>
            <a:endParaRPr lang="en-US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406BA-C82A-449D-9127-9E41ED28572F}"/>
              </a:ext>
            </a:extLst>
          </p:cNvPr>
          <p:cNvSpPr txBox="1"/>
          <p:nvPr/>
        </p:nvSpPr>
        <p:spPr>
          <a:xfrm>
            <a:off x="467269" y="1622220"/>
            <a:ext cx="8243980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de-DE" sz="1600" b="1">
                <a:solidFill>
                  <a:schemeClr val="tx2"/>
                </a:solidFill>
                <a:cs typeface="Arial"/>
              </a:rPr>
              <a:t>Hand </a:t>
            </a:r>
            <a:r>
              <a:rPr lang="de-DE" sz="1600" b="1" err="1">
                <a:solidFill>
                  <a:schemeClr val="tx2"/>
                </a:solidFill>
                <a:cs typeface="Arial"/>
              </a:rPr>
              <a:t>occlusions</a:t>
            </a:r>
            <a:r>
              <a:rPr lang="de-DE" sz="1600">
                <a:cs typeface="Arial"/>
              </a:rPr>
              <a:t> (</a:t>
            </a:r>
            <a:r>
              <a:rPr lang="de-DE" sz="1600" err="1">
                <a:cs typeface="Arial"/>
              </a:rPr>
              <a:t>resulting</a:t>
            </a:r>
            <a:r>
              <a:rPr lang="de-DE" sz="1600">
                <a:cs typeface="Arial"/>
              </a:rPr>
              <a:t> in </a:t>
            </a:r>
            <a:r>
              <a:rPr lang="de-DE" sz="1600" err="1">
                <a:cs typeface="Arial"/>
              </a:rPr>
              <a:t>false</a:t>
            </a:r>
            <a:r>
              <a:rPr lang="de-DE" sz="1600">
                <a:cs typeface="Arial"/>
              </a:rPr>
              <a:t> positives)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D99D9-3B36-49D7-850C-6122CF885C01}"/>
              </a:ext>
            </a:extLst>
          </p:cNvPr>
          <p:cNvSpPr txBox="1"/>
          <p:nvPr/>
        </p:nvSpPr>
        <p:spPr>
          <a:xfrm>
            <a:off x="467269" y="1897859"/>
            <a:ext cx="8243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de-DE" sz="1600">
                <a:solidFill>
                  <a:srgbClr val="00B050"/>
                </a:solidFill>
              </a:rPr>
              <a:t>Workaround </a:t>
            </a:r>
            <a:r>
              <a:rPr lang="de-DE" sz="1600"/>
              <a:t>: </a:t>
            </a:r>
            <a:r>
              <a:rPr lang="de-DE" sz="1600" err="1"/>
              <a:t>Avoid</a:t>
            </a:r>
            <a:r>
              <a:rPr lang="de-DE" sz="1600"/>
              <a:t> </a:t>
            </a:r>
            <a:r>
              <a:rPr lang="de-DE" sz="1600" err="1"/>
              <a:t>hand</a:t>
            </a:r>
            <a:r>
              <a:rPr lang="de-DE" sz="1600"/>
              <a:t> </a:t>
            </a:r>
            <a:r>
              <a:rPr lang="de-DE" sz="1600" err="1"/>
              <a:t>occlusions</a:t>
            </a:r>
            <a:r>
              <a:rPr lang="de-DE" sz="1600"/>
              <a:t> </a:t>
            </a:r>
            <a:r>
              <a:rPr lang="de-DE" sz="1600" err="1"/>
              <a:t>during</a:t>
            </a:r>
            <a:r>
              <a:rPr lang="de-DE" sz="1600"/>
              <a:t> </a:t>
            </a:r>
            <a:r>
              <a:rPr lang="de-DE" sz="1600" err="1"/>
              <a:t>data</a:t>
            </a:r>
            <a:r>
              <a:rPr lang="de-DE" sz="1600"/>
              <a:t> </a:t>
            </a:r>
            <a:r>
              <a:rPr lang="de-DE" sz="1600" err="1"/>
              <a:t>collection</a:t>
            </a:r>
            <a:endParaRPr lang="en-US" err="1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38EF4-7FE7-41D7-B05C-2B8455DEA263}"/>
              </a:ext>
            </a:extLst>
          </p:cNvPr>
          <p:cNvSpPr txBox="1"/>
          <p:nvPr/>
        </p:nvSpPr>
        <p:spPr>
          <a:xfrm>
            <a:off x="463832" y="2182086"/>
            <a:ext cx="8231996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de-DE" sz="1600" b="1">
                <a:cs typeface="Arial"/>
              </a:rPr>
              <a:t>L</a:t>
            </a:r>
            <a:r>
              <a:rPr lang="de-DE" sz="1600" b="1">
                <a:solidFill>
                  <a:schemeClr val="tx2"/>
                </a:solidFill>
                <a:cs typeface="Arial"/>
              </a:rPr>
              <a:t>ost </a:t>
            </a:r>
            <a:r>
              <a:rPr lang="de-DE" sz="1600" b="1" err="1">
                <a:solidFill>
                  <a:schemeClr val="tx2"/>
                </a:solidFill>
                <a:cs typeface="Arial"/>
              </a:rPr>
              <a:t>trackers</a:t>
            </a:r>
            <a:r>
              <a:rPr lang="de-DE" sz="1600">
                <a:ea typeface="+mn-lt"/>
                <a:cs typeface="+mn-lt"/>
              </a:rPr>
              <a:t> (fast </a:t>
            </a:r>
            <a:r>
              <a:rPr lang="de-DE" sz="1600" err="1">
                <a:ea typeface="+mn-lt"/>
                <a:cs typeface="+mn-lt"/>
              </a:rPr>
              <a:t>movement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of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balls</a:t>
            </a:r>
            <a:r>
              <a:rPr lang="de-DE" sz="1600">
                <a:ea typeface="+mn-lt"/>
                <a:cs typeface="+mn-lt"/>
              </a:rPr>
              <a:t>)</a:t>
            </a:r>
            <a:endParaRPr lang="en-US" sz="1400" err="1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D93F6-8795-4B37-B94A-2AEF8430D751}"/>
              </a:ext>
            </a:extLst>
          </p:cNvPr>
          <p:cNvSpPr txBox="1"/>
          <p:nvPr/>
        </p:nvSpPr>
        <p:spPr>
          <a:xfrm>
            <a:off x="463832" y="2457724"/>
            <a:ext cx="823199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de-DE" sz="1600">
                <a:solidFill>
                  <a:srgbClr val="00B050"/>
                </a:solidFill>
              </a:rPr>
              <a:t>Workaround </a:t>
            </a:r>
            <a:r>
              <a:rPr lang="de-DE" sz="1600"/>
              <a:t>: </a:t>
            </a:r>
            <a:r>
              <a:rPr lang="de-DE" sz="1600">
                <a:ea typeface="+mn-lt"/>
                <a:cs typeface="+mn-lt"/>
              </a:rPr>
              <a:t>Data </a:t>
            </a:r>
            <a:r>
              <a:rPr lang="de-DE" sz="1600" err="1">
                <a:ea typeface="+mn-lt"/>
                <a:cs typeface="+mn-lt"/>
              </a:rPr>
              <a:t>collected</a:t>
            </a:r>
            <a:r>
              <a:rPr lang="de-DE" sz="1600">
                <a:ea typeface="+mn-lt"/>
                <a:cs typeface="+mn-lt"/>
              </a:rPr>
              <a:t> at a </a:t>
            </a:r>
            <a:r>
              <a:rPr lang="de-DE" sz="1600" err="1">
                <a:ea typeface="+mn-lt"/>
                <a:cs typeface="+mn-lt"/>
              </a:rPr>
              <a:t>higher</a:t>
            </a:r>
            <a:r>
              <a:rPr lang="de-DE" sz="1600">
                <a:ea typeface="+mn-lt"/>
                <a:cs typeface="+mn-lt"/>
              </a:rPr>
              <a:t> frame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CD9B-A8DA-483E-81F9-9B0080334655}"/>
              </a:ext>
            </a:extLst>
          </p:cNvPr>
          <p:cNvSpPr txBox="1"/>
          <p:nvPr/>
        </p:nvSpPr>
        <p:spPr>
          <a:xfrm>
            <a:off x="472383" y="2813857"/>
            <a:ext cx="8243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err="1">
                <a:solidFill>
                  <a:schemeClr val="tx2"/>
                </a:solidFill>
                <a:cs typeface="Arial"/>
              </a:rPr>
              <a:t>No</a:t>
            </a:r>
            <a:r>
              <a:rPr lang="de-DE" sz="1600" b="1">
                <a:solidFill>
                  <a:schemeClr val="tx2"/>
                </a:solidFill>
                <a:cs typeface="Arial"/>
              </a:rPr>
              <a:t> </a:t>
            </a:r>
            <a:r>
              <a:rPr lang="de-DE" sz="1600" b="1" err="1">
                <a:solidFill>
                  <a:schemeClr val="tx2"/>
                </a:solidFill>
                <a:cs typeface="Arial"/>
              </a:rPr>
              <a:t>white</a:t>
            </a:r>
            <a:r>
              <a:rPr lang="de-DE" sz="1600" b="1">
                <a:solidFill>
                  <a:schemeClr val="tx2"/>
                </a:solidFill>
                <a:cs typeface="Arial"/>
              </a:rPr>
              <a:t> ball</a:t>
            </a:r>
            <a:r>
              <a:rPr lang="de-DE" sz="1600">
                <a:ea typeface="+mn-lt"/>
                <a:cs typeface="+mn-lt"/>
              </a:rPr>
              <a:t> (White ball </a:t>
            </a:r>
            <a:r>
              <a:rPr lang="de-DE" sz="1600" err="1">
                <a:ea typeface="+mn-lt"/>
                <a:cs typeface="+mn-lt"/>
              </a:rPr>
              <a:t>misclassified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as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yellow</a:t>
            </a:r>
            <a:r>
              <a:rPr lang="de-DE" sz="1600">
                <a:ea typeface="+mn-lt"/>
                <a:cs typeface="+mn-lt"/>
              </a:rPr>
              <a:t>)</a:t>
            </a:r>
            <a:endParaRPr lang="en-US" sz="1400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21C951-AF54-412B-8DBD-CB9C5A9C1BB3}"/>
              </a:ext>
            </a:extLst>
          </p:cNvPr>
          <p:cNvSpPr txBox="1"/>
          <p:nvPr/>
        </p:nvSpPr>
        <p:spPr>
          <a:xfrm>
            <a:off x="460397" y="3053542"/>
            <a:ext cx="8243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de-DE" sz="1600">
                <a:solidFill>
                  <a:srgbClr val="00B050"/>
                </a:solidFill>
              </a:rPr>
              <a:t>Workaround </a:t>
            </a:r>
            <a:r>
              <a:rPr lang="de-DE" sz="1600"/>
              <a:t>: Python </a:t>
            </a:r>
            <a:r>
              <a:rPr lang="de-DE" sz="1600" err="1"/>
              <a:t>script</a:t>
            </a:r>
            <a:r>
              <a:rPr lang="de-DE" sz="1600"/>
              <a:t> </a:t>
            </a:r>
            <a:r>
              <a:rPr lang="de-DE" sz="1600" err="1"/>
              <a:t>which</a:t>
            </a:r>
            <a:r>
              <a:rPr lang="de-DE" sz="1600"/>
              <a:t> </a:t>
            </a:r>
            <a:r>
              <a:rPr lang="de-DE" sz="1600" err="1"/>
              <a:t>eliminates</a:t>
            </a:r>
            <a:r>
              <a:rPr lang="de-DE" sz="1600"/>
              <a:t> </a:t>
            </a:r>
            <a:r>
              <a:rPr lang="de-DE" sz="1600" err="1"/>
              <a:t>data</a:t>
            </a:r>
            <a:r>
              <a:rPr lang="de-DE" sz="1600"/>
              <a:t> </a:t>
            </a:r>
            <a:r>
              <a:rPr lang="de-DE" sz="1600" err="1"/>
              <a:t>with</a:t>
            </a:r>
            <a:r>
              <a:rPr lang="de-DE" sz="1600"/>
              <a:t> absent </a:t>
            </a:r>
            <a:r>
              <a:rPr lang="de-DE" sz="1600" err="1"/>
              <a:t>white</a:t>
            </a:r>
            <a:r>
              <a:rPr lang="de-DE" sz="1600"/>
              <a:t> ball</a:t>
            </a:r>
            <a:endParaRPr lang="de-DE" sz="160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A6A7F-F9B8-4B1F-AC2C-EAC6ECA111E8}"/>
              </a:ext>
            </a:extLst>
          </p:cNvPr>
          <p:cNvSpPr txBox="1"/>
          <p:nvPr/>
        </p:nvSpPr>
        <p:spPr>
          <a:xfrm>
            <a:off x="468946" y="3409675"/>
            <a:ext cx="8243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>
                <a:solidFill>
                  <a:schemeClr val="tx2"/>
                </a:solidFill>
                <a:cs typeface="Arial"/>
              </a:rPr>
              <a:t>Balls </a:t>
            </a:r>
            <a:r>
              <a:rPr lang="de-DE" sz="1600" b="1" err="1">
                <a:solidFill>
                  <a:schemeClr val="tx2"/>
                </a:solidFill>
                <a:cs typeface="Arial"/>
              </a:rPr>
              <a:t>disappearing</a:t>
            </a:r>
            <a:r>
              <a:rPr lang="de-DE" sz="1600" b="1">
                <a:solidFill>
                  <a:schemeClr val="tx2"/>
                </a:solidFill>
                <a:ea typeface="+mn-lt"/>
                <a:cs typeface="+mn-lt"/>
              </a:rPr>
              <a:t> &amp; </a:t>
            </a:r>
            <a:r>
              <a:rPr lang="de-DE" sz="1600" b="1" err="1">
                <a:solidFill>
                  <a:schemeClr val="tx2"/>
                </a:solidFill>
                <a:ea typeface="+mn-lt"/>
                <a:cs typeface="+mn-lt"/>
              </a:rPr>
              <a:t>reappearing</a:t>
            </a:r>
            <a:r>
              <a:rPr lang="de-DE" sz="160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de-DE" sz="1600">
                <a:ea typeface="+mn-lt"/>
                <a:cs typeface="+mn-lt"/>
              </a:rPr>
              <a:t>(</a:t>
            </a:r>
            <a:r>
              <a:rPr lang="de-DE" sz="1600" err="1">
                <a:ea typeface="+mn-lt"/>
                <a:cs typeface="+mn-lt"/>
              </a:rPr>
              <a:t>coming</a:t>
            </a:r>
            <a:r>
              <a:rPr lang="de-DE" sz="1600">
                <a:ea typeface="+mn-lt"/>
                <a:cs typeface="+mn-lt"/>
              </a:rPr>
              <a:t> out </a:t>
            </a:r>
            <a:r>
              <a:rPr lang="de-DE" sz="1600" err="1">
                <a:ea typeface="+mn-lt"/>
                <a:cs typeface="+mn-lt"/>
              </a:rPr>
              <a:t>of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holes</a:t>
            </a:r>
            <a:r>
              <a:rPr lang="de-DE" sz="1600">
                <a:ea typeface="+mn-lt"/>
                <a:cs typeface="+mn-lt"/>
              </a:rPr>
              <a:t>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40546-998C-4080-9F40-3BAD759F6E39}"/>
              </a:ext>
            </a:extLst>
          </p:cNvPr>
          <p:cNvSpPr txBox="1"/>
          <p:nvPr/>
        </p:nvSpPr>
        <p:spPr>
          <a:xfrm>
            <a:off x="468946" y="3637376"/>
            <a:ext cx="8243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de-DE" sz="1600">
                <a:solidFill>
                  <a:srgbClr val="00B050"/>
                </a:solidFill>
              </a:rPr>
              <a:t>Workaround </a:t>
            </a:r>
            <a:r>
              <a:rPr lang="de-DE" sz="1600"/>
              <a:t>: </a:t>
            </a:r>
            <a:r>
              <a:rPr lang="de-DE" sz="1600">
                <a:ea typeface="+mn-lt"/>
                <a:cs typeface="+mn-lt"/>
              </a:rPr>
              <a:t> Python </a:t>
            </a:r>
            <a:r>
              <a:rPr lang="de-DE" sz="1600" err="1">
                <a:ea typeface="+mn-lt"/>
                <a:cs typeface="+mn-lt"/>
              </a:rPr>
              <a:t>script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which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eliminates</a:t>
            </a:r>
            <a:r>
              <a:rPr lang="de-DE" sz="1600">
                <a:ea typeface="+mn-lt"/>
                <a:cs typeface="+mn-lt"/>
              </a:rPr>
              <a:t> such </a:t>
            </a:r>
            <a:r>
              <a:rPr lang="de-DE" sz="1600" err="1">
                <a:ea typeface="+mn-lt"/>
                <a:cs typeface="+mn-lt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3B262-9D71-46B1-BA60-A63C1272AF1F}"/>
              </a:ext>
            </a:extLst>
          </p:cNvPr>
          <p:cNvSpPr txBox="1"/>
          <p:nvPr/>
        </p:nvSpPr>
        <p:spPr>
          <a:xfrm>
            <a:off x="465510" y="3945572"/>
            <a:ext cx="8243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600" b="1" err="1">
                <a:solidFill>
                  <a:schemeClr val="tx2"/>
                </a:solidFill>
                <a:cs typeface="Arial"/>
              </a:rPr>
              <a:t>No</a:t>
            </a:r>
            <a:r>
              <a:rPr lang="de-DE" sz="1600" b="1">
                <a:solidFill>
                  <a:schemeClr val="tx2"/>
                </a:solidFill>
                <a:cs typeface="Arial"/>
              </a:rPr>
              <a:t> </a:t>
            </a:r>
            <a:r>
              <a:rPr lang="de-DE" sz="1600" b="1" err="1">
                <a:solidFill>
                  <a:schemeClr val="tx2"/>
                </a:solidFill>
                <a:ea typeface="+mn-lt"/>
                <a:cs typeface="+mn-lt"/>
              </a:rPr>
              <a:t>movement</a:t>
            </a:r>
            <a:r>
              <a:rPr lang="de-DE" sz="1600" b="1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de-DE" sz="1600" b="1" err="1">
                <a:solidFill>
                  <a:schemeClr val="tx2"/>
                </a:solidFill>
                <a:ea typeface="+mn-lt"/>
                <a:cs typeface="+mn-lt"/>
              </a:rPr>
              <a:t>till</a:t>
            </a:r>
            <a:r>
              <a:rPr lang="de-DE" sz="1600" b="1">
                <a:solidFill>
                  <a:schemeClr val="tx2"/>
                </a:solidFill>
                <a:ea typeface="+mn-lt"/>
                <a:cs typeface="+mn-lt"/>
              </a:rPr>
              <a:t> 1 sec</a:t>
            </a:r>
            <a:r>
              <a:rPr lang="de-DE" sz="1600">
                <a:ea typeface="+mn-lt"/>
                <a:cs typeface="+mn-lt"/>
              </a:rPr>
              <a:t> (30 </a:t>
            </a:r>
            <a:r>
              <a:rPr lang="de-DE" sz="1600" err="1">
                <a:ea typeface="+mn-lt"/>
                <a:cs typeface="+mn-lt"/>
              </a:rPr>
              <a:t>to</a:t>
            </a:r>
            <a:r>
              <a:rPr lang="de-DE" sz="1600">
                <a:ea typeface="+mn-lt"/>
                <a:cs typeface="+mn-lt"/>
              </a:rPr>
              <a:t> 60 </a:t>
            </a:r>
            <a:r>
              <a:rPr lang="de-DE" sz="1600" err="1">
                <a:ea typeface="+mn-lt"/>
                <a:cs typeface="+mn-lt"/>
              </a:rPr>
              <a:t>frames</a:t>
            </a:r>
            <a:r>
              <a:rPr lang="de-DE" sz="1600">
                <a:ea typeface="+mn-lt"/>
                <a:cs typeface="+mn-lt"/>
              </a:rPr>
              <a:t>)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90308-30A0-409E-AF55-39BEFB2386FA}"/>
              </a:ext>
            </a:extLst>
          </p:cNvPr>
          <p:cNvSpPr txBox="1"/>
          <p:nvPr/>
        </p:nvSpPr>
        <p:spPr>
          <a:xfrm>
            <a:off x="441539" y="4209225"/>
            <a:ext cx="823199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de-DE" sz="1600">
                <a:solidFill>
                  <a:srgbClr val="00B050"/>
                </a:solidFill>
              </a:rPr>
              <a:t>Workaround </a:t>
            </a:r>
            <a:r>
              <a:rPr lang="de-DE" sz="1600"/>
              <a:t>: </a:t>
            </a:r>
            <a:r>
              <a:rPr lang="de-DE" sz="1600">
                <a:ea typeface="+mn-lt"/>
                <a:cs typeface="+mn-lt"/>
              </a:rPr>
              <a:t> Python </a:t>
            </a:r>
            <a:r>
              <a:rPr lang="de-DE" sz="1600" err="1">
                <a:ea typeface="+mn-lt"/>
                <a:cs typeface="+mn-lt"/>
              </a:rPr>
              <a:t>script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which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eliminates</a:t>
            </a:r>
            <a:r>
              <a:rPr lang="de-DE" sz="1600">
                <a:ea typeface="+mn-lt"/>
                <a:cs typeface="+mn-lt"/>
              </a:rPr>
              <a:t> initial </a:t>
            </a:r>
            <a:r>
              <a:rPr lang="de-DE" sz="1600" err="1">
                <a:ea typeface="+mn-lt"/>
                <a:cs typeface="+mn-lt"/>
              </a:rPr>
              <a:t>rows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with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no</a:t>
            </a:r>
            <a:r>
              <a:rPr lang="de-DE" sz="1600">
                <a:ea typeface="+mn-lt"/>
                <a:cs typeface="+mn-lt"/>
              </a:rPr>
              <a:t> </a:t>
            </a:r>
            <a:r>
              <a:rPr lang="de-DE" sz="1600" err="1">
                <a:ea typeface="+mn-lt"/>
                <a:cs typeface="+mn-lt"/>
              </a:rPr>
              <a:t>movement</a:t>
            </a:r>
          </a:p>
        </p:txBody>
      </p:sp>
    </p:spTree>
    <p:extLst>
      <p:ext uri="{BB962C8B-B14F-4D97-AF65-F5344CB8AC3E}">
        <p14:creationId xmlns:p14="http://schemas.microsoft.com/office/powerpoint/2010/main" val="14306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5" grpId="0"/>
      <p:bldP spid="17" grpId="0"/>
      <p:bldP spid="19" grpId="0"/>
      <p:bldP spid="3" grpId="0"/>
      <p:bldP spid="4" grpId="0"/>
      <p:bldP spid="11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9377B6-E93F-47B6-A40C-A8CAC80F7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40DE5C-2752-4816-A9E9-04F01250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Modeling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293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B052-5CC3-44DC-970C-DC5C9161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Overview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2BF1F-32EA-4087-A6FD-F01A5B9F35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14B67-F697-43AB-8AA5-439DBE99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BaseNet serves as template</a:t>
            </a:r>
          </a:p>
          <a:p>
            <a:r>
              <a:rPr lang="en-US">
                <a:ea typeface="+mn-lt"/>
                <a:cs typeface="+mn-lt"/>
              </a:rPr>
              <a:t>Baseline: Naive Model</a:t>
            </a:r>
          </a:p>
          <a:p>
            <a:r>
              <a:rPr lang="en-US">
                <a:ea typeface="+mn-lt"/>
                <a:cs typeface="+mn-lt"/>
              </a:rPr>
              <a:t>Baseline: Linear Model</a:t>
            </a:r>
          </a:p>
          <a:p>
            <a:r>
              <a:rPr lang="en-US">
                <a:ea typeface="+mn-lt"/>
                <a:cs typeface="+mn-lt"/>
              </a:rPr>
              <a:t>LSTM Recurrent Neural Network Model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11FB2-750D-4EC4-93EE-FC416A10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FD9F0-1C4D-4896-8505-BDB063F1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22F0F-1596-49E0-B06C-7C9386F3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366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72B036-921E-4DF3-9879-F2F67297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Model Inputs &amp; Outputs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90819-C3AA-443D-B787-49CFDEEBA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D8497A-3416-4A24-A4C8-41C8712E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Inputs:</a:t>
            </a:r>
            <a:endParaRPr lang="de-DE"/>
          </a:p>
          <a:p>
            <a:pPr marL="360045" lvl="1"/>
            <a:r>
              <a:rPr lang="de-DE">
                <a:cs typeface="Arial"/>
              </a:rPr>
              <a:t>Position [5x32]: 5 </a:t>
            </a:r>
            <a:r>
              <a:rPr lang="de-DE" err="1">
                <a:cs typeface="Arial"/>
              </a:rPr>
              <a:t>timesteps</a:t>
            </a:r>
            <a:r>
              <a:rPr lang="de-DE">
                <a:cs typeface="Arial"/>
              </a:rPr>
              <a:t>, absolute </a:t>
            </a:r>
            <a:r>
              <a:rPr lang="de-DE" err="1">
                <a:cs typeface="Arial"/>
              </a:rPr>
              <a:t>position</a:t>
            </a:r>
            <a:r>
              <a:rPr lang="de-DE">
                <a:cs typeface="Arial"/>
              </a:rPr>
              <a:t> in x and y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16 </a:t>
            </a:r>
            <a:r>
              <a:rPr lang="de-DE" err="1">
                <a:cs typeface="Arial"/>
              </a:rPr>
              <a:t>balls</a:t>
            </a:r>
            <a:endParaRPr lang="de-DE">
              <a:cs typeface="Arial"/>
            </a:endParaRPr>
          </a:p>
          <a:p>
            <a:r>
              <a:rPr lang="de-DE">
                <a:cs typeface="Arial"/>
              </a:rPr>
              <a:t>Outputs: </a:t>
            </a:r>
          </a:p>
          <a:p>
            <a:pPr marL="360045" lvl="1"/>
            <a:r>
              <a:rPr lang="de-DE">
                <a:cs typeface="Arial"/>
              </a:rPr>
              <a:t>Position [1x32]: </a:t>
            </a:r>
            <a:r>
              <a:rPr lang="de-DE">
                <a:ea typeface="+mn-lt"/>
                <a:cs typeface="+mn-lt"/>
              </a:rPr>
              <a:t>1 </a:t>
            </a:r>
            <a:r>
              <a:rPr lang="de-DE" err="1">
                <a:ea typeface="+mn-lt"/>
                <a:cs typeface="+mn-lt"/>
              </a:rPr>
              <a:t>timestep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difference</a:t>
            </a:r>
            <a:r>
              <a:rPr lang="de-DE">
                <a:ea typeface="+mn-lt"/>
                <a:cs typeface="+mn-lt"/>
              </a:rPr>
              <a:t> in x and y </a:t>
            </a:r>
            <a:r>
              <a:rPr lang="de-DE" err="1">
                <a:ea typeface="+mn-lt"/>
                <a:cs typeface="+mn-lt"/>
              </a:rPr>
              <a:t>for</a:t>
            </a:r>
            <a:r>
              <a:rPr lang="de-DE">
                <a:ea typeface="+mn-lt"/>
                <a:cs typeface="+mn-lt"/>
              </a:rPr>
              <a:t> 16 </a:t>
            </a:r>
            <a:r>
              <a:rPr lang="de-DE" err="1">
                <a:ea typeface="+mn-lt"/>
                <a:cs typeface="+mn-lt"/>
              </a:rPr>
              <a:t>balls</a:t>
            </a:r>
            <a:endParaRPr lang="de-DE">
              <a:ea typeface="+mn-lt"/>
              <a:cs typeface="+mn-lt"/>
            </a:endParaRPr>
          </a:p>
          <a:p>
            <a:pPr marL="360045" lvl="1"/>
            <a:r>
              <a:rPr lang="de-DE" err="1">
                <a:cs typeface="Arial"/>
              </a:rPr>
              <a:t>Is_Moving</a:t>
            </a:r>
            <a:r>
              <a:rPr lang="de-DE">
                <a:cs typeface="Arial"/>
              </a:rPr>
              <a:t> [1x16]: 1 </a:t>
            </a:r>
            <a:r>
              <a:rPr lang="de-DE" err="1">
                <a:cs typeface="Arial"/>
              </a:rPr>
              <a:t>timestep</a:t>
            </a:r>
            <a:r>
              <a:rPr lang="de-DE">
                <a:cs typeface="Arial"/>
              </a:rPr>
              <a:t>, </a:t>
            </a:r>
            <a:r>
              <a:rPr lang="de-DE" err="1">
                <a:cs typeface="Arial"/>
              </a:rPr>
              <a:t>moving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probability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16 </a:t>
            </a:r>
            <a:r>
              <a:rPr lang="de-DE" err="1">
                <a:cs typeface="Arial"/>
              </a:rPr>
              <a:t>balls</a:t>
            </a:r>
            <a:endParaRPr lang="de-DE">
              <a:cs typeface="Arial"/>
            </a:endParaRPr>
          </a:p>
          <a:p>
            <a:r>
              <a:rPr lang="de-DE" err="1">
                <a:cs typeface="Arial"/>
              </a:rPr>
              <a:t>Prediction</a:t>
            </a:r>
            <a:r>
              <a:rPr lang="de-DE">
                <a:cs typeface="Arial"/>
              </a:rPr>
              <a:t> "in </a:t>
            </a:r>
            <a:r>
              <a:rPr lang="de-DE" err="1">
                <a:cs typeface="Arial"/>
              </a:rPr>
              <a:t>the</a:t>
            </a:r>
            <a:r>
              <a:rPr lang="de-DE">
                <a:cs typeface="Arial"/>
              </a:rPr>
              <a:t> loop" </a:t>
            </a:r>
            <a:r>
              <a:rPr lang="de-DE">
                <a:ea typeface="+mn-lt"/>
                <a:cs typeface="+mn-lt"/>
              </a:rPr>
              <a:t>→ Output </a:t>
            </a:r>
            <a:r>
              <a:rPr lang="de-DE" err="1">
                <a:ea typeface="+mn-lt"/>
                <a:cs typeface="+mn-lt"/>
              </a:rPr>
              <a:t>used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new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input</a:t>
            </a:r>
            <a:endParaRPr lang="de-DE" err="1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FED426-27AC-43C9-9D54-99678726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FEA728-C456-4D07-B546-9B023B5F4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23DE8E-84A5-43EA-A251-4C303ECE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45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BBCED-5545-489A-96CF-F7564F05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BaseNet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83CDD-0E1D-44BB-9ABE-12779C307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FD7EBD-75E4-435F-85CA-C31561124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7551543" cy="41767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Template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NN </a:t>
            </a:r>
            <a:r>
              <a:rPr lang="de-DE" err="1">
                <a:cs typeface="Arial"/>
              </a:rPr>
              <a:t>implementation</a:t>
            </a:r>
            <a:r>
              <a:rPr lang="de-DE">
                <a:cs typeface="Arial"/>
              </a:rPr>
              <a:t> </a:t>
            </a:r>
            <a:r>
              <a:rPr lang="de-DE">
                <a:ea typeface="+mn-lt"/>
                <a:cs typeface="+mn-lt"/>
              </a:rPr>
              <a:t>→ </a:t>
            </a:r>
            <a:r>
              <a:rPr lang="de-DE" err="1">
                <a:ea typeface="+mn-lt"/>
                <a:cs typeface="+mn-lt"/>
              </a:rPr>
              <a:t>shared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across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models</a:t>
            </a:r>
            <a:endParaRPr lang="de-DE" err="1">
              <a:cs typeface="Arial"/>
            </a:endParaRPr>
          </a:p>
          <a:p>
            <a:r>
              <a:rPr lang="de-DE" err="1">
                <a:cs typeface="Arial"/>
              </a:rPr>
              <a:t>Realize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preparation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input</a:t>
            </a:r>
            <a:endParaRPr lang="de-DE">
              <a:cs typeface="Arial"/>
            </a:endParaRPr>
          </a:p>
          <a:p>
            <a:r>
              <a:rPr lang="de-DE" err="1">
                <a:cs typeface="Arial"/>
              </a:rPr>
              <a:t>Realize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transformation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output</a:t>
            </a:r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2C8CB9-ED88-4A4F-BA33-66787C86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32770B-6FC3-42A8-89E2-38F99C2B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21E052-6628-4504-9042-8FBAD482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869837A7-8B7A-4676-996C-456F52D3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68" y="2463208"/>
            <a:ext cx="4862953" cy="271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0F3442-8A8C-4F6F-92B6-BB3F66ED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Baseline: Naive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69C35D-880C-43B5-BF50-B6EDC5FDB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2E8252-43AB-4501-BBA6-B2CECF6E3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In </a:t>
            </a:r>
            <a:r>
              <a:rPr lang="de-DE" err="1">
                <a:cs typeface="Arial"/>
              </a:rPr>
              <a:t>billiard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most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balls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are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steady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during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strike</a:t>
            </a:r>
            <a:endParaRPr lang="de-DE" err="1"/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Constant </a:t>
            </a:r>
            <a:r>
              <a:rPr lang="de-DE" err="1">
                <a:cs typeface="Arial"/>
              </a:rPr>
              <a:t>position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is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good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prior</a:t>
            </a:r>
            <a:endParaRPr lang="de-DE" err="1"/>
          </a:p>
          <a:p>
            <a:r>
              <a:rPr lang="de-DE">
                <a:cs typeface="Arial"/>
              </a:rPr>
              <a:t>Naive </a:t>
            </a:r>
            <a:r>
              <a:rPr lang="de-DE" err="1">
                <a:cs typeface="Arial"/>
              </a:rPr>
              <a:t>model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gives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input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output</a:t>
            </a:r>
            <a:endParaRPr lang="de-DE">
              <a:cs typeface="Arial"/>
            </a:endParaRPr>
          </a:p>
          <a:p>
            <a:r>
              <a:rPr lang="de-DE" err="1">
                <a:cs typeface="Arial"/>
              </a:rPr>
              <a:t>Used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reference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quantify</a:t>
            </a:r>
            <a:r>
              <a:rPr lang="de-DE">
                <a:cs typeface="Arial"/>
              </a:rPr>
              <a:t> </a:t>
            </a:r>
          </a:p>
          <a:p>
            <a:endParaRPr lang="de-DE">
              <a:ea typeface="+mn-lt"/>
              <a:cs typeface="+mn-lt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D12861E-BE0D-4C4F-B9E5-89035F30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057CAD-0FE7-4DF9-B039-E3A2698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D7744F-15F3-44D2-B9A9-F1A3D087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53AABC88-C636-477C-81B6-3720C76A0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33" y="2991186"/>
            <a:ext cx="2928315" cy="77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1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39BC-BD28-4A3D-A58C-F41186CB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Baseline: Linear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2E24B5-BCA8-4B62-9275-963F6971C8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747389-0BA2-4D41-9559-EF4E45977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8015920" cy="41767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Simple linear layer without activation function</a:t>
            </a:r>
          </a:p>
          <a:p>
            <a:r>
              <a:rPr lang="de-DE">
                <a:cs typeface="Arial"/>
              </a:rPr>
              <a:t>Learns extrapolation of position</a:t>
            </a:r>
          </a:p>
          <a:p>
            <a:r>
              <a:rPr lang="de-DE">
                <a:cs typeface="Arial"/>
              </a:rPr>
              <a:t>Underestimates position difference in linear motion case</a:t>
            </a:r>
          </a:p>
          <a:p>
            <a:r>
              <a:rPr lang="de-DE">
                <a:cs typeface="Arial"/>
              </a:rPr>
              <a:t>Disregards non-linearities (collisions, boundaries)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2CAE738-599F-46F1-9DFF-C188F419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80E75AF-1CEA-4F70-94DB-C809DC3B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70DB99-3C54-4799-B56D-3B956E34D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012ACEC-E6B8-488D-92D0-43567E808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89" y="2995743"/>
            <a:ext cx="3908870" cy="19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6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F07EDD-8F90-48C7-9D39-FEE436AE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LSTM Model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EED2A6-F578-4061-A20C-ACD618399E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995DCA-C597-4DE9-9648-E67E2A9F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213E54-4B01-41D5-8ACB-0C8480296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241552-190B-4443-AD8A-37CB28C3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/>
          </a:p>
        </p:txBody>
      </p:sp>
      <p:pic>
        <p:nvPicPr>
          <p:cNvPr id="10" name="Grafik 10">
            <a:extLst>
              <a:ext uri="{FF2B5EF4-FFF2-40B4-BE49-F238E27FC236}">
                <a16:creationId xmlns:a16="http://schemas.microsoft.com/office/drawing/2014/main" id="{338AB4E7-9902-4689-A878-B7D8321DA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2755867"/>
            <a:ext cx="8243887" cy="2535393"/>
          </a:xfrm>
        </p:spPr>
      </p:pic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9E840301-AC8E-4C0D-88BD-3FBD6D8B9361}"/>
              </a:ext>
            </a:extLst>
          </p:cNvPr>
          <p:cNvSpPr txBox="1">
            <a:spLocks/>
          </p:cNvSpPr>
          <p:nvPr/>
        </p:nvSpPr>
        <p:spPr>
          <a:xfrm>
            <a:off x="468313" y="1057275"/>
            <a:ext cx="8243887" cy="15429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cs typeface="Arial"/>
              </a:rPr>
              <a:t>Recurrent cell to capture non-linearities across time series</a:t>
            </a:r>
          </a:p>
          <a:p>
            <a:r>
              <a:rPr lang="de-DE">
                <a:cs typeface="Arial"/>
              </a:rPr>
              <a:t>Linear layers before and after LSTM to prepare and inter-combine features</a:t>
            </a:r>
          </a:p>
          <a:p>
            <a:r>
              <a:rPr lang="de-DE">
                <a:cs typeface="Arial"/>
              </a:rPr>
              <a:t>No activation function applied to position output to learn linear mapping</a:t>
            </a:r>
          </a:p>
          <a:p>
            <a:r>
              <a:rPr lang="de-DE">
                <a:cs typeface="Arial"/>
              </a:rPr>
              <a:t>Output includes is_moving per ball as probabilistic estimate</a:t>
            </a:r>
          </a:p>
        </p:txBody>
      </p:sp>
    </p:spTree>
    <p:extLst>
      <p:ext uri="{BB962C8B-B14F-4D97-AF65-F5344CB8AC3E}">
        <p14:creationId xmlns:p14="http://schemas.microsoft.com/office/powerpoint/2010/main" val="132453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D2789-F66A-4077-8330-D8D88700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Loss </a:t>
            </a:r>
            <a:r>
              <a:rPr lang="de-DE" err="1">
                <a:cs typeface="Arial"/>
              </a:rPr>
              <a:t>Function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7EFBA2-B464-4F5E-9E57-DF0F3EF27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DE7045-22E1-493F-80B5-F6DCAA27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8243887" cy="32481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Evaluation </a:t>
            </a:r>
            <a:r>
              <a:rPr lang="de-DE" err="1">
                <a:cs typeface="Arial"/>
              </a:rPr>
              <a:t>metric</a:t>
            </a:r>
            <a:r>
              <a:rPr lang="de-DE">
                <a:cs typeface="Arial"/>
              </a:rPr>
              <a:t>: </a:t>
            </a:r>
            <a:r>
              <a:rPr lang="de-DE" err="1">
                <a:cs typeface="Arial"/>
              </a:rPr>
              <a:t>Avg</a:t>
            </a:r>
            <a:r>
              <a:rPr lang="de-DE">
                <a:cs typeface="Arial"/>
              </a:rPr>
              <a:t>. </a:t>
            </a:r>
            <a:r>
              <a:rPr lang="de-DE" err="1">
                <a:cs typeface="Arial"/>
              </a:rPr>
              <a:t>Euclidean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position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error</a:t>
            </a:r>
            <a:endParaRPr lang="de-DE">
              <a:cs typeface="Arial"/>
            </a:endParaRPr>
          </a:p>
          <a:p>
            <a:pPr marL="360045" lvl="1">
              <a:buClr>
                <a:srgbClr val="3E444C"/>
              </a:buClr>
            </a:pPr>
            <a:r>
              <a:rPr lang="de-DE">
                <a:cs typeface="Arial"/>
              </a:rPr>
              <a:t>Position: RMSE </a:t>
            </a:r>
            <a:endParaRPr lang="de-DE"/>
          </a:p>
          <a:p>
            <a:r>
              <a:rPr lang="de-DE">
                <a:cs typeface="Arial"/>
              </a:rPr>
              <a:t>Training </a:t>
            </a:r>
            <a:r>
              <a:rPr lang="de-DE" err="1">
                <a:cs typeface="Arial"/>
              </a:rPr>
              <a:t>loss</a:t>
            </a:r>
            <a:r>
              <a:rPr lang="de-DE">
                <a:cs typeface="Arial"/>
              </a:rPr>
              <a:t>: Joint </a:t>
            </a:r>
            <a:r>
              <a:rPr lang="de-DE" err="1">
                <a:cs typeface="Arial"/>
              </a:rPr>
              <a:t>loss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a</a:t>
            </a:r>
            <a:r>
              <a:rPr lang="de-DE" err="1">
                <a:ea typeface="+mn-lt"/>
                <a:cs typeface="+mn-lt"/>
              </a:rPr>
              <a:t>ccumulated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over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>
                <a:solidFill>
                  <a:srgbClr val="C00000"/>
                </a:solidFill>
                <a:ea typeface="+mn-lt"/>
                <a:cs typeface="+mn-lt"/>
              </a:rPr>
              <a:t>N </a:t>
            </a:r>
            <a:r>
              <a:rPr lang="de-DE" err="1">
                <a:solidFill>
                  <a:srgbClr val="C00000"/>
                </a:solidFill>
                <a:ea typeface="+mn-lt"/>
                <a:cs typeface="+mn-lt"/>
              </a:rPr>
              <a:t>training</a:t>
            </a:r>
            <a:r>
              <a:rPr lang="de-DE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 err="1">
                <a:solidFill>
                  <a:srgbClr val="C00000"/>
                </a:solidFill>
                <a:ea typeface="+mn-lt"/>
                <a:cs typeface="+mn-lt"/>
              </a:rPr>
              <a:t>steps</a:t>
            </a:r>
            <a:r>
              <a:rPr lang="de-DE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>
                <a:cs typeface="Arial"/>
              </a:rPr>
              <a:t>and </a:t>
            </a:r>
            <a:r>
              <a:rPr lang="de-DE">
                <a:solidFill>
                  <a:schemeClr val="accent2"/>
                </a:solidFill>
                <a:cs typeface="Arial"/>
              </a:rPr>
              <a:t>K </a:t>
            </a:r>
            <a:r>
              <a:rPr lang="de-DE" err="1">
                <a:solidFill>
                  <a:schemeClr val="accent2"/>
                </a:solidFill>
                <a:cs typeface="Arial"/>
              </a:rPr>
              <a:t>balls</a:t>
            </a:r>
            <a:endParaRPr lang="de-DE" err="1">
              <a:solidFill>
                <a:schemeClr val="accent2"/>
              </a:solidFill>
              <a:ea typeface="+mn-lt"/>
              <a:cs typeface="+mn-lt"/>
            </a:endParaRPr>
          </a:p>
          <a:p>
            <a:pPr marL="360045" lvl="1"/>
            <a:r>
              <a:rPr lang="de-DE">
                <a:solidFill>
                  <a:srgbClr val="00B050"/>
                </a:solidFill>
                <a:cs typeface="Arial"/>
              </a:rPr>
              <a:t>Position: Mean </a:t>
            </a:r>
            <a:r>
              <a:rPr lang="de-DE" err="1">
                <a:solidFill>
                  <a:srgbClr val="00B050"/>
                </a:solidFill>
                <a:cs typeface="Arial"/>
              </a:rPr>
              <a:t>Squared</a:t>
            </a:r>
            <a:r>
              <a:rPr lang="de-DE">
                <a:solidFill>
                  <a:srgbClr val="00B050"/>
                </a:solidFill>
                <a:cs typeface="Arial"/>
              </a:rPr>
              <a:t> Error</a:t>
            </a:r>
          </a:p>
          <a:p>
            <a:pPr marL="360045" lvl="1"/>
            <a:r>
              <a:rPr lang="de-DE">
                <a:solidFill>
                  <a:srgbClr val="FFC000"/>
                </a:solidFill>
                <a:cs typeface="Arial"/>
              </a:rPr>
              <a:t>Moving: Binary Cross </a:t>
            </a:r>
            <a:r>
              <a:rPr lang="de-DE" err="1">
                <a:solidFill>
                  <a:srgbClr val="FFC000"/>
                </a:solidFill>
                <a:cs typeface="Arial"/>
              </a:rPr>
              <a:t>Entropy</a:t>
            </a:r>
            <a:endParaRPr lang="de-DE">
              <a:solidFill>
                <a:srgbClr val="FFC000"/>
              </a:solidFill>
              <a:cs typeface="Arial"/>
            </a:endParaRPr>
          </a:p>
          <a:p>
            <a:pPr marL="360045" lvl="1"/>
            <a:r>
              <a:rPr lang="de-DE" err="1">
                <a:solidFill>
                  <a:srgbClr val="7030A0"/>
                </a:solidFill>
                <a:cs typeface="Arial"/>
              </a:rPr>
              <a:t>Physical</a:t>
            </a:r>
            <a:r>
              <a:rPr lang="de-DE">
                <a:solidFill>
                  <a:srgbClr val="7030A0"/>
                </a:solidFill>
                <a:cs typeface="Arial"/>
              </a:rPr>
              <a:t> </a:t>
            </a:r>
            <a:r>
              <a:rPr lang="de-DE" err="1">
                <a:solidFill>
                  <a:srgbClr val="7030A0"/>
                </a:solidFill>
                <a:cs typeface="Arial"/>
              </a:rPr>
              <a:t>constraints</a:t>
            </a:r>
            <a:r>
              <a:rPr lang="de-DE">
                <a:solidFill>
                  <a:srgbClr val="7030A0"/>
                </a:solidFill>
                <a:cs typeface="Arial"/>
              </a:rPr>
              <a:t>: Potential </a:t>
            </a:r>
            <a:r>
              <a:rPr lang="de-DE" err="1">
                <a:solidFill>
                  <a:srgbClr val="7030A0"/>
                </a:solidFill>
                <a:cs typeface="Arial"/>
              </a:rPr>
              <a:t>map</a:t>
            </a:r>
            <a:endParaRPr lang="de-DE">
              <a:solidFill>
                <a:srgbClr val="7030A0"/>
              </a:solidFill>
              <a:cs typeface="Arial"/>
            </a:endParaRPr>
          </a:p>
          <a:p>
            <a:pPr>
              <a:buClr>
                <a:srgbClr val="00BEFF"/>
              </a:buClr>
            </a:pPr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D4C3AD-BF72-4235-A722-D87B83D0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E8DE76-C878-489F-9C88-DD42BB67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97A9BE-B00E-481B-AFDE-7A4ADFDA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E0FB7ECA-C4DA-484A-8BB1-422EFBD4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0" y="3363652"/>
            <a:ext cx="8738388" cy="159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C2709C-A18B-43D7-ABF4-8CBBC6CE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Methodology &amp; Setup</a:t>
            </a:r>
            <a:endParaRPr lang="de-DE" err="1">
              <a:cs typeface="Arial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82E63-D90E-4A49-B714-194CA440E2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4B9E4E-402C-4C79-A55E-D1A08E21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11F750-B6AE-4734-98AE-81CA304FB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764111-EC23-4700-A2AE-B9545666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E223D68-1122-41B9-BE55-DAA4B55CA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5153954" cy="417671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err="1">
                <a:cs typeface="Arial"/>
              </a:rPr>
              <a:t>Methodology</a:t>
            </a:r>
            <a:endParaRPr lang="de-DE">
              <a:cs typeface="Arial"/>
            </a:endParaRPr>
          </a:p>
          <a:p>
            <a:r>
              <a:rPr lang="de-DE">
                <a:ea typeface="+mn-lt"/>
                <a:cs typeface="+mn-lt"/>
              </a:rPr>
              <a:t>CRISP-DM Model</a:t>
            </a:r>
          </a:p>
          <a:p>
            <a:r>
              <a:rPr lang="de-DE" err="1">
                <a:ea typeface="+mn-lt"/>
                <a:cs typeface="+mn-lt"/>
              </a:rPr>
              <a:t>Requirements</a:t>
            </a:r>
            <a:r>
              <a:rPr lang="de-DE">
                <a:ea typeface="+mn-lt"/>
                <a:cs typeface="+mn-lt"/>
              </a:rPr>
              <a:t> </a:t>
            </a:r>
            <a:r>
              <a:rPr lang="de-DE" err="1">
                <a:ea typeface="+mn-lt"/>
                <a:cs typeface="+mn-lt"/>
              </a:rPr>
              <a:t>analyisis</a:t>
            </a:r>
          </a:p>
          <a:p>
            <a:pPr marL="0" indent="0">
              <a:buNone/>
            </a:pPr>
            <a:endParaRPr lang="de-DE" sz="600">
              <a:cs typeface="Arial"/>
            </a:endParaRPr>
          </a:p>
          <a:p>
            <a:pPr marL="0" indent="0">
              <a:buNone/>
            </a:pPr>
            <a:r>
              <a:rPr lang="de-DE">
                <a:cs typeface="Arial"/>
              </a:rPr>
              <a:t>Setup</a:t>
            </a:r>
          </a:p>
          <a:p>
            <a:r>
              <a:rPr lang="de-DE">
                <a:cs typeface="Arial"/>
              </a:rPr>
              <a:t>Tracking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tasks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Trello</a:t>
            </a:r>
            <a:endParaRPr lang="de-DE">
              <a:cs typeface="Arial"/>
            </a:endParaRPr>
          </a:p>
          <a:p>
            <a:r>
              <a:rPr lang="de-DE">
                <a:ea typeface="+mn-lt"/>
                <a:cs typeface="+mn-lt"/>
              </a:rPr>
              <a:t>Communication via </a:t>
            </a:r>
            <a:r>
              <a:rPr lang="de-DE" err="1">
                <a:ea typeface="+mn-lt"/>
                <a:cs typeface="+mn-lt"/>
              </a:rPr>
              <a:t>Discord</a:t>
            </a:r>
            <a:endParaRPr lang="de-DE">
              <a:ea typeface="+mn-lt"/>
              <a:cs typeface="+mn-lt"/>
            </a:endParaRPr>
          </a:p>
          <a:p>
            <a:r>
              <a:rPr lang="de-DE" err="1">
                <a:cs typeface="Arial"/>
              </a:rPr>
              <a:t>Scrum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weekly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sprint</a:t>
            </a:r>
            <a:r>
              <a:rPr lang="de-DE">
                <a:cs typeface="Arial"/>
              </a:rPr>
              <a:t> review</a:t>
            </a:r>
          </a:p>
          <a:p>
            <a:r>
              <a:rPr lang="de-DE" err="1">
                <a:cs typeface="Arial"/>
              </a:rPr>
              <a:t>Git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as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collaborative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version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control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system</a:t>
            </a:r>
            <a:endParaRPr lang="de-DE">
              <a:cs typeface="Arial"/>
            </a:endParaRPr>
          </a:p>
          <a:p>
            <a:r>
              <a:rPr lang="de-DE">
                <a:cs typeface="Arial"/>
              </a:rPr>
              <a:t>Modular </a:t>
            </a:r>
            <a:r>
              <a:rPr lang="de-DE" err="1">
                <a:cs typeface="Arial"/>
              </a:rPr>
              <a:t>software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architecture</a:t>
            </a:r>
            <a:endParaRPr lang="de-DE">
              <a:cs typeface="Arial"/>
            </a:endParaRPr>
          </a:p>
          <a:p>
            <a:r>
              <a:rPr lang="de-DE">
                <a:cs typeface="Arial"/>
              </a:rPr>
              <a:t>Formal </a:t>
            </a:r>
            <a:r>
              <a:rPr lang="de-DE" err="1">
                <a:cs typeface="Arial"/>
              </a:rPr>
              <a:t>documentation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UML</a:t>
            </a:r>
          </a:p>
        </p:txBody>
      </p:sp>
      <p:pic>
        <p:nvPicPr>
          <p:cNvPr id="11" name="Grafik 11">
            <a:extLst>
              <a:ext uri="{FF2B5EF4-FFF2-40B4-BE49-F238E27FC236}">
                <a16:creationId xmlns:a16="http://schemas.microsoft.com/office/drawing/2014/main" id="{4CA804BB-5AF7-4A2C-90B4-BC35AFCE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19" y="1122261"/>
            <a:ext cx="2743672" cy="275138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EFCD591-6F24-4C4F-99D8-051FB5587B7F}"/>
              </a:ext>
            </a:extLst>
          </p:cNvPr>
          <p:cNvSpPr txBox="1"/>
          <p:nvPr/>
        </p:nvSpPr>
        <p:spPr>
          <a:xfrm>
            <a:off x="6014654" y="3896838"/>
            <a:ext cx="3246395" cy="1844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sz="1050"/>
              <a:t>https://statistik-dresden.de/archives/1128</a:t>
            </a: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DFE10597-BCFB-4D07-9DB8-FF4A1F31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310" y="3897853"/>
            <a:ext cx="899865" cy="505411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341F94C7-C214-4163-81FC-A44BFC223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442" y="3301491"/>
            <a:ext cx="1099516" cy="572696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1B7E66AC-19BD-477E-896B-AD17A808F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0959" y="2772379"/>
            <a:ext cx="1195348" cy="369788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B9A96E94-BA71-457B-8FDB-0A6853586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246" y="4333932"/>
            <a:ext cx="1431015" cy="108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08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9377B6-E93F-47B6-A40C-A8CAC80F7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40DE5C-2752-4816-A9E9-04F01250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193173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FAA0-35F6-40E2-B389-0AA34445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Overview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D499E-7118-4C46-8C0F-BD709B6AC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A1CF-B91C-4628-B511-73555344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Model performance is evaluated:</a:t>
            </a:r>
          </a:p>
          <a:p>
            <a:pPr marL="360045" lvl="1"/>
            <a:r>
              <a:rPr lang="en-US">
                <a:cs typeface="Arial"/>
              </a:rPr>
              <a:t>Quantitatively: Compare evaluation metric to baselines</a:t>
            </a:r>
          </a:p>
          <a:p>
            <a:pPr marL="360045" lvl="1"/>
            <a:r>
              <a:rPr lang="en-US">
                <a:cs typeface="Arial"/>
              </a:rPr>
              <a:t>Qualitatively: Subjective plausibility of predicted videos</a:t>
            </a:r>
          </a:p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Predicted videos instrumental to figure out current state and weaknesses of the model</a:t>
            </a:r>
          </a:p>
          <a:p>
            <a:pPr marL="360045" lvl="1"/>
            <a:r>
              <a:rPr lang="en-US">
                <a:cs typeface="Arial"/>
              </a:rPr>
              <a:t>Rendering toolbox developed to compare model to ground truth</a:t>
            </a:r>
          </a:p>
          <a:p>
            <a:pPr marL="360045" lvl="1"/>
            <a:r>
              <a:rPr lang="en-US">
                <a:cs typeface="Arial"/>
              </a:rPr>
              <a:t>Easily visible:</a:t>
            </a:r>
            <a:endParaRPr lang="en-US"/>
          </a:p>
          <a:p>
            <a:pPr lvl="2" indent="-175895">
              <a:buClr>
                <a:srgbClr val="3E444C"/>
              </a:buClr>
            </a:pPr>
            <a:r>
              <a:rPr lang="en-US">
                <a:cs typeface="Arial"/>
              </a:rPr>
              <a:t>Linear movement </a:t>
            </a:r>
          </a:p>
          <a:p>
            <a:pPr lvl="2" indent="-175895">
              <a:buClr>
                <a:srgbClr val="3E444C"/>
              </a:buClr>
            </a:pPr>
            <a:r>
              <a:rPr lang="en-US">
                <a:cs typeface="Arial"/>
              </a:rPr>
              <a:t>Collisions with boundaries/balls</a:t>
            </a:r>
          </a:p>
          <a:p>
            <a:pPr lvl="2" indent="-175895">
              <a:buClr>
                <a:srgbClr val="3E444C"/>
              </a:buClr>
            </a:pPr>
            <a:r>
              <a:rPr lang="en-US">
                <a:cs typeface="Arial"/>
              </a:rPr>
              <a:t>Stationary balls</a:t>
            </a:r>
          </a:p>
          <a:p>
            <a:pPr marL="360045" lvl="1">
              <a:buClr>
                <a:srgbClr val="3E444C"/>
              </a:buClr>
            </a:pPr>
            <a:r>
              <a:rPr lang="en-US">
                <a:cs typeface="Arial"/>
              </a:rPr>
              <a:t>Prediction flaws in video guide adjustments of training</a:t>
            </a:r>
          </a:p>
          <a:p>
            <a:pPr>
              <a:buClr>
                <a:srgbClr val="00BEFF"/>
              </a:buClr>
            </a:pPr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790C-0ABD-48D4-BF41-BF497F35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8766-A0F9-4C52-9827-8FD6C9F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358AC-DA29-4092-AC3F-55E1A8B6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576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2EAAF10-845A-4236-A93B-D2963C40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Rendering</a:t>
            </a:r>
            <a:endParaRPr lang="en-US" b="0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8CF61-1922-44F2-A492-2FA6CBE4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AEDAB-2E0D-49CB-8E1F-D9464472D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E0526-4506-41D9-AE98-4A85FB88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EADCB109-D308-4EEE-A618-6EA42AC0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57" y="682327"/>
            <a:ext cx="7777312" cy="48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37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4DA5F-21F0-445B-8E32-391E28D07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BC13F-5F12-45D5-BC3F-8F1A943E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CE2A2-A16E-4930-B5C1-578ADC48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ADA009-A0D1-49C2-BB88-21066ADF0290}"/>
              </a:ext>
            </a:extLst>
          </p:cNvPr>
          <p:cNvCxnSpPr/>
          <p:nvPr/>
        </p:nvCxnSpPr>
        <p:spPr>
          <a:xfrm flipV="1">
            <a:off x="3670445" y="1181157"/>
            <a:ext cx="1537580" cy="8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4AE6F8-6124-4CE5-AC52-F879AC0754D2}"/>
              </a:ext>
            </a:extLst>
          </p:cNvPr>
          <p:cNvCxnSpPr/>
          <p:nvPr/>
        </p:nvCxnSpPr>
        <p:spPr>
          <a:xfrm flipH="1">
            <a:off x="3097859" y="2230765"/>
            <a:ext cx="2477149" cy="6268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C2F343-8EB0-4F68-A00E-D5045BEF56CC}"/>
              </a:ext>
            </a:extLst>
          </p:cNvPr>
          <p:cNvSpPr txBox="1"/>
          <p:nvPr/>
        </p:nvSpPr>
        <p:spPr>
          <a:xfrm>
            <a:off x="1498632" y="2221540"/>
            <a:ext cx="1149291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>
                <a:cs typeface="Arial"/>
              </a:rPr>
              <a:t>Static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88E05-4593-4A19-8454-FFD1798A7438}"/>
              </a:ext>
            </a:extLst>
          </p:cNvPr>
          <p:cNvSpPr txBox="1"/>
          <p:nvPr/>
        </p:nvSpPr>
        <p:spPr>
          <a:xfrm>
            <a:off x="6303977" y="2221539"/>
            <a:ext cx="1436914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>
                <a:cs typeface="Arial"/>
              </a:rPr>
              <a:t>Dynamic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0CEF6-341B-4B32-AEA7-7043D305E19B}"/>
              </a:ext>
            </a:extLst>
          </p:cNvPr>
          <p:cNvSpPr txBox="1"/>
          <p:nvPr/>
        </p:nvSpPr>
        <p:spPr>
          <a:xfrm>
            <a:off x="3739305" y="4977201"/>
            <a:ext cx="1652631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>
                <a:cs typeface="Arial"/>
              </a:rPr>
              <a:t>Comparison View</a:t>
            </a:r>
          </a:p>
        </p:txBody>
      </p:sp>
      <p:pic>
        <p:nvPicPr>
          <p:cNvPr id="8" name="Picture 13" descr="Chart&#10;&#10;Description automatically generated">
            <a:extLst>
              <a:ext uri="{FF2B5EF4-FFF2-40B4-BE49-F238E27FC236}">
                <a16:creationId xmlns:a16="http://schemas.microsoft.com/office/drawing/2014/main" id="{FF0CDBB8-66AE-43C0-8793-6613A3F1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26" y="256793"/>
            <a:ext cx="2971620" cy="1726885"/>
          </a:xfrm>
          <a:prstGeom prst="rect">
            <a:avLst/>
          </a:prstGeom>
        </p:spPr>
      </p:pic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620250EE-B22E-49F9-A5D6-68BCD21C2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" t="13953" r="6987" b="13953"/>
          <a:stretch/>
        </p:blipFill>
        <p:spPr>
          <a:xfrm>
            <a:off x="5260843" y="187386"/>
            <a:ext cx="3295449" cy="1998434"/>
          </a:xfrm>
          <a:prstGeom prst="rect">
            <a:avLst/>
          </a:prstGeom>
        </p:spPr>
      </p:pic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F7E81909-BECC-427A-BCDC-13956D7E8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" t="13970" r="3631" b="14706"/>
          <a:stretch/>
        </p:blipFill>
        <p:spPr>
          <a:xfrm>
            <a:off x="1088052" y="2930227"/>
            <a:ext cx="7121543" cy="205956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85513D-C9ED-4F9F-9739-22D169E83CB8}"/>
              </a:ext>
            </a:extLst>
          </p:cNvPr>
          <p:cNvCxnSpPr>
            <a:cxnSpLocks/>
          </p:cNvCxnSpPr>
          <p:nvPr/>
        </p:nvCxnSpPr>
        <p:spPr>
          <a:xfrm>
            <a:off x="5561782" y="2230765"/>
            <a:ext cx="1010272" cy="7107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6CDFB59B-8210-470B-A1DE-E0DA377407E0}"/>
              </a:ext>
            </a:extLst>
          </p:cNvPr>
          <p:cNvSpPr/>
          <p:nvPr/>
        </p:nvSpPr>
        <p:spPr>
          <a:xfrm flipV="1">
            <a:off x="4426390" y="3758000"/>
            <a:ext cx="494950" cy="487393"/>
          </a:xfrm>
          <a:prstGeom prst="mathPlus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65009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FAA0-35F6-40E2-B389-0AA34445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Multi-step prediction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D499E-7118-4C46-8C0F-BD709B6AC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A1CF-B91C-4628-B511-73555344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Two prediction modes for evaluation:</a:t>
            </a:r>
          </a:p>
          <a:p>
            <a:pPr marL="360045" lvl="1"/>
            <a:r>
              <a:rPr lang="en-US">
                <a:cs typeface="Arial"/>
              </a:rPr>
              <a:t>"In-the-loop" prediction of entire strike after initializing with the first 5 frames: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00BEFF"/>
              </a:buClr>
            </a:pPr>
            <a:endParaRPr lang="en-US">
              <a:ea typeface="+mn-lt"/>
              <a:cs typeface="+mn-lt"/>
            </a:endParaRPr>
          </a:p>
          <a:p>
            <a:pPr marL="360045" lvl="1"/>
            <a:endParaRPr lang="en-US">
              <a:cs typeface="Arial"/>
            </a:endParaRPr>
          </a:p>
          <a:p>
            <a:pPr marL="175895" lvl="1" indent="0">
              <a:buNone/>
            </a:pPr>
            <a:endParaRPr lang="en-US">
              <a:cs typeface="Arial"/>
            </a:endParaRPr>
          </a:p>
          <a:p>
            <a:pPr marL="175895" lvl="1" indent="0">
              <a:buNone/>
            </a:pPr>
            <a:endParaRPr lang="en-US">
              <a:cs typeface="Arial"/>
            </a:endParaRPr>
          </a:p>
          <a:p>
            <a:pPr marL="360045" lvl="1">
              <a:buClr>
                <a:srgbClr val="3E444C"/>
              </a:buClr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790C-0ABD-48D4-BF41-BF497F35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8766-A0F9-4C52-9827-8FD6C9F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358AC-DA29-4092-AC3F-55E1A8B6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F10FFA-9596-457B-8F88-E4FCFC297306}"/>
              </a:ext>
            </a:extLst>
          </p:cNvPr>
          <p:cNvSpPr/>
          <p:nvPr/>
        </p:nvSpPr>
        <p:spPr>
          <a:xfrm>
            <a:off x="703803" y="1910908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t-4</a:t>
            </a:r>
            <a:endParaRPr lang="en-US" sz="16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6FF616-1258-42BF-8B68-FCD786CE6D16}"/>
              </a:ext>
            </a:extLst>
          </p:cNvPr>
          <p:cNvSpPr/>
          <p:nvPr/>
        </p:nvSpPr>
        <p:spPr>
          <a:xfrm>
            <a:off x="1301539" y="1910908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t-3</a:t>
            </a:r>
            <a:endParaRPr lang="en-US" sz="16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BD5B31-EF6B-4F1F-A6FB-3BE3780A7F5D}"/>
              </a:ext>
            </a:extLst>
          </p:cNvPr>
          <p:cNvSpPr/>
          <p:nvPr/>
        </p:nvSpPr>
        <p:spPr>
          <a:xfrm>
            <a:off x="1905072" y="1905469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t-2</a:t>
            </a:r>
            <a:endParaRPr lang="en-US" sz="16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9985C6-7C15-48E9-99F8-3F4FF77B5942}"/>
              </a:ext>
            </a:extLst>
          </p:cNvPr>
          <p:cNvSpPr/>
          <p:nvPr/>
        </p:nvSpPr>
        <p:spPr>
          <a:xfrm>
            <a:off x="2514191" y="1910907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t-1</a:t>
            </a:r>
            <a:endParaRPr lang="en-US" sz="16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1DC4D8-7415-4866-BABE-1FE1575D4910}"/>
              </a:ext>
            </a:extLst>
          </p:cNvPr>
          <p:cNvSpPr/>
          <p:nvPr/>
        </p:nvSpPr>
        <p:spPr>
          <a:xfrm>
            <a:off x="3122589" y="1910907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t0</a:t>
            </a:r>
            <a:endParaRPr lang="en-US" sz="16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1ADD72-FB87-4756-A0A3-85074AC42819}"/>
              </a:ext>
            </a:extLst>
          </p:cNvPr>
          <p:cNvSpPr/>
          <p:nvPr/>
        </p:nvSpPr>
        <p:spPr>
          <a:xfrm>
            <a:off x="3715034" y="1910906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C397761-4233-43B7-A0B3-1E1CD33B123E}"/>
              </a:ext>
            </a:extLst>
          </p:cNvPr>
          <p:cNvSpPr/>
          <p:nvPr/>
        </p:nvSpPr>
        <p:spPr>
          <a:xfrm rot="16200000" flipH="1">
            <a:off x="2033593" y="986579"/>
            <a:ext cx="268842" cy="29263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9B0544-07F2-4FE9-9115-0E90D24EC1A6}"/>
              </a:ext>
            </a:extLst>
          </p:cNvPr>
          <p:cNvSpPr txBox="1"/>
          <p:nvPr/>
        </p:nvSpPr>
        <p:spPr>
          <a:xfrm>
            <a:off x="1541314" y="2585399"/>
            <a:ext cx="1573683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>
                <a:cs typeface="Arial"/>
              </a:rPr>
              <a:t>Ground Truth</a:t>
            </a:r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06E8C22B-249F-42A4-934C-3AF2B934650F}"/>
              </a:ext>
            </a:extLst>
          </p:cNvPr>
          <p:cNvSpPr/>
          <p:nvPr/>
        </p:nvSpPr>
        <p:spPr>
          <a:xfrm rot="16200000" flipH="1">
            <a:off x="3866342" y="2177430"/>
            <a:ext cx="263403" cy="56095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D0130F-455B-4AAA-9EA2-DE4B02BD4DC4}"/>
              </a:ext>
            </a:extLst>
          </p:cNvPr>
          <p:cNvSpPr txBox="1"/>
          <p:nvPr/>
        </p:nvSpPr>
        <p:spPr>
          <a:xfrm>
            <a:off x="3732829" y="2596274"/>
            <a:ext cx="1796707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en-US" sz="1600">
                <a:cs typeface="Arial"/>
              </a:rPr>
              <a:t>Rendered frame</a:t>
            </a:r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76917EF-2238-4DBE-AFA0-CAE4DF6EB2ED}"/>
              </a:ext>
            </a:extLst>
          </p:cNvPr>
          <p:cNvSpPr/>
          <p:nvPr/>
        </p:nvSpPr>
        <p:spPr>
          <a:xfrm>
            <a:off x="3718020" y="4406800"/>
            <a:ext cx="522748" cy="316256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8A6548-AFB9-4047-A049-48EDFDA65EBA}"/>
              </a:ext>
            </a:extLst>
          </p:cNvPr>
          <p:cNvSpPr/>
          <p:nvPr/>
        </p:nvSpPr>
        <p:spPr>
          <a:xfrm>
            <a:off x="4299854" y="4406801"/>
            <a:ext cx="522748" cy="316256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Arial"/>
              </a:rPr>
              <a:t>t2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C61DF73F-794B-4F97-BB32-DA6DA763CDF7}"/>
              </a:ext>
            </a:extLst>
          </p:cNvPr>
          <p:cNvSpPr/>
          <p:nvPr/>
        </p:nvSpPr>
        <p:spPr>
          <a:xfrm rot="16200000" flipH="1">
            <a:off x="4578726" y="3863110"/>
            <a:ext cx="268842" cy="20563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FD2A56-B2E8-4662-AAA0-4CDF62BF6CBA}"/>
              </a:ext>
            </a:extLst>
          </p:cNvPr>
          <p:cNvSpPr txBox="1"/>
          <p:nvPr/>
        </p:nvSpPr>
        <p:spPr>
          <a:xfrm>
            <a:off x="4456349" y="5026916"/>
            <a:ext cx="556475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en-US" sz="1600">
                <a:cs typeface="Arial"/>
              </a:rPr>
              <a:t>Video</a:t>
            </a:r>
            <a:endParaRPr lang="en-US">
              <a:cs typeface="Arial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2CD4932-5C5F-445E-9607-3F9ABC4529D3}"/>
              </a:ext>
            </a:extLst>
          </p:cNvPr>
          <p:cNvSpPr/>
          <p:nvPr/>
        </p:nvSpPr>
        <p:spPr>
          <a:xfrm>
            <a:off x="4890110" y="4406800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87AEE7-0103-4B04-B75D-252FB48DB31C}"/>
              </a:ext>
            </a:extLst>
          </p:cNvPr>
          <p:cNvSpPr txBox="1"/>
          <p:nvPr/>
        </p:nvSpPr>
        <p:spPr>
          <a:xfrm>
            <a:off x="5491924" y="4462893"/>
            <a:ext cx="409604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/>
              <a:t>...</a:t>
            </a:r>
            <a:endParaRPr lang="en-US">
              <a:cs typeface="Arial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A29917E8-758B-455F-94A2-13B47490E68C}"/>
              </a:ext>
            </a:extLst>
          </p:cNvPr>
          <p:cNvSpPr/>
          <p:nvPr/>
        </p:nvSpPr>
        <p:spPr>
          <a:xfrm>
            <a:off x="1306463" y="3020194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t-3</a:t>
            </a:r>
            <a:endParaRPr lang="en-US" sz="16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21B701C0-4491-4F57-86E2-D5401F6D2722}"/>
              </a:ext>
            </a:extLst>
          </p:cNvPr>
          <p:cNvSpPr/>
          <p:nvPr/>
        </p:nvSpPr>
        <p:spPr>
          <a:xfrm>
            <a:off x="1909781" y="3014755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t-2</a:t>
            </a:r>
            <a:endParaRPr lang="en-US" sz="16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CAEAEC97-F1C0-4D8D-9D82-F3AAF3FCD132}"/>
              </a:ext>
            </a:extLst>
          </p:cNvPr>
          <p:cNvSpPr/>
          <p:nvPr/>
        </p:nvSpPr>
        <p:spPr>
          <a:xfrm>
            <a:off x="2518683" y="3025630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t-1</a:t>
            </a:r>
            <a:endParaRPr lang="en-US" sz="160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5193932-3ECD-4F58-881D-AEA8FE22B11B}"/>
              </a:ext>
            </a:extLst>
          </p:cNvPr>
          <p:cNvSpPr/>
          <p:nvPr/>
        </p:nvSpPr>
        <p:spPr>
          <a:xfrm>
            <a:off x="3126864" y="3025630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t0</a:t>
            </a:r>
            <a:endParaRPr lang="en-US" sz="16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260F747-C9BD-4FAA-891A-A919AE1AEB9F}"/>
              </a:ext>
            </a:extLst>
          </p:cNvPr>
          <p:cNvSpPr/>
          <p:nvPr/>
        </p:nvSpPr>
        <p:spPr>
          <a:xfrm>
            <a:off x="3719098" y="3025629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B9D3C79-B7E4-4651-8AA4-B4B50B97BA2C}"/>
              </a:ext>
            </a:extLst>
          </p:cNvPr>
          <p:cNvSpPr/>
          <p:nvPr/>
        </p:nvSpPr>
        <p:spPr>
          <a:xfrm>
            <a:off x="1904291" y="3623775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t-2</a:t>
            </a:r>
            <a:endParaRPr lang="en-US" sz="16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19F6398-C23E-4286-B846-E1048C59F064}"/>
              </a:ext>
            </a:extLst>
          </p:cNvPr>
          <p:cNvSpPr/>
          <p:nvPr/>
        </p:nvSpPr>
        <p:spPr>
          <a:xfrm>
            <a:off x="2513193" y="3629213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t-1</a:t>
            </a:r>
            <a:endParaRPr lang="en-US" sz="160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557FFC2-599A-4AB2-A6C2-C4D0D7F931CB}"/>
              </a:ext>
            </a:extLst>
          </p:cNvPr>
          <p:cNvSpPr/>
          <p:nvPr/>
        </p:nvSpPr>
        <p:spPr>
          <a:xfrm>
            <a:off x="3121374" y="3629213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t0</a:t>
            </a:r>
            <a:endParaRPr lang="en-US" sz="16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19E94E4-F1B9-43D1-A9A1-E5BEFCD7A156}"/>
              </a:ext>
            </a:extLst>
          </p:cNvPr>
          <p:cNvSpPr/>
          <p:nvPr/>
        </p:nvSpPr>
        <p:spPr>
          <a:xfrm>
            <a:off x="3713607" y="3629212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6476995-001B-469D-BC91-F9D0BC37AB51}"/>
              </a:ext>
            </a:extLst>
          </p:cNvPr>
          <p:cNvSpPr/>
          <p:nvPr/>
        </p:nvSpPr>
        <p:spPr>
          <a:xfrm>
            <a:off x="4303709" y="3629212"/>
            <a:ext cx="522748" cy="316256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Arial"/>
              </a:rPr>
              <a:t>t2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77BCBB1-8E69-462E-99A4-E4E10D430F50}"/>
              </a:ext>
            </a:extLst>
          </p:cNvPr>
          <p:cNvSpPr/>
          <p:nvPr/>
        </p:nvSpPr>
        <p:spPr>
          <a:xfrm>
            <a:off x="4893754" y="3629211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t3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84445C0-F74B-4616-AB8A-35AF0D2FFCF1}"/>
              </a:ext>
            </a:extLst>
          </p:cNvPr>
          <p:cNvSpPr/>
          <p:nvPr/>
        </p:nvSpPr>
        <p:spPr>
          <a:xfrm>
            <a:off x="4303658" y="3025630"/>
            <a:ext cx="522748" cy="316256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Arial"/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992172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FAA0-35F6-40E2-B389-0AA34445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Multi-step prediction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D499E-7118-4C46-8C0F-BD709B6AC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A1CF-B91C-4628-B511-73555344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Two prediction modes for evaluation:</a:t>
            </a:r>
          </a:p>
          <a:p>
            <a:pPr marL="360045" lvl="1"/>
            <a:r>
              <a:rPr lang="en-US">
                <a:cs typeface="Arial"/>
              </a:rPr>
              <a:t>N-step prediction with ground truth as initialization for each predicted frame:</a:t>
            </a:r>
          </a:p>
          <a:p>
            <a:pPr marL="175895" lvl="1" indent="0">
              <a:buClr>
                <a:srgbClr val="3E444C"/>
              </a:buClr>
              <a:buNone/>
            </a:pPr>
            <a:endParaRPr lang="en-US">
              <a:cs typeface="Arial"/>
            </a:endParaRPr>
          </a:p>
          <a:p>
            <a:pPr marL="175895" lvl="1" indent="0">
              <a:buNone/>
            </a:pPr>
            <a:endParaRPr lang="en-US">
              <a:cs typeface="Arial"/>
            </a:endParaRPr>
          </a:p>
          <a:p>
            <a:pPr marL="175895" lvl="1" indent="0">
              <a:buNone/>
            </a:pPr>
            <a:endParaRPr lang="en-US">
              <a:cs typeface="Arial"/>
            </a:endParaRPr>
          </a:p>
          <a:p>
            <a:pPr marL="175895" lvl="1" indent="0">
              <a:buNone/>
            </a:pPr>
            <a:endParaRPr lang="en-US">
              <a:cs typeface="Arial"/>
            </a:endParaRPr>
          </a:p>
          <a:p>
            <a:pPr marL="360045" lvl="1">
              <a:buClr>
                <a:srgbClr val="3E444C"/>
              </a:buClr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790C-0ABD-48D4-BF41-BF497F35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8766-A0F9-4C52-9827-8FD6C9F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358AC-DA29-4092-AC3F-55E1A8B6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E4A3B3-244F-4F50-B0F3-B25E6460A6B2}"/>
              </a:ext>
            </a:extLst>
          </p:cNvPr>
          <p:cNvSpPr/>
          <p:nvPr/>
        </p:nvSpPr>
        <p:spPr>
          <a:xfrm>
            <a:off x="703753" y="1916346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t-9</a:t>
            </a:r>
            <a:endParaRPr lang="en-US" sz="16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F85734-B71E-41B3-8634-E5DB2A519956}"/>
              </a:ext>
            </a:extLst>
          </p:cNvPr>
          <p:cNvSpPr/>
          <p:nvPr/>
        </p:nvSpPr>
        <p:spPr>
          <a:xfrm>
            <a:off x="1307501" y="1916345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t-8</a:t>
            </a:r>
            <a:endParaRPr lang="en-US" sz="1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C04442-C451-4B5D-888E-EB36C258709B}"/>
              </a:ext>
            </a:extLst>
          </p:cNvPr>
          <p:cNvSpPr/>
          <p:nvPr/>
        </p:nvSpPr>
        <p:spPr>
          <a:xfrm>
            <a:off x="1916838" y="1916345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t-7</a:t>
            </a:r>
            <a:endParaRPr lang="en-US" sz="1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5CB694-2B7E-4989-9028-3E87E76DF059}"/>
              </a:ext>
            </a:extLst>
          </p:cNvPr>
          <p:cNvSpPr/>
          <p:nvPr/>
        </p:nvSpPr>
        <p:spPr>
          <a:xfrm>
            <a:off x="2525453" y="1916345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t-6</a:t>
            </a:r>
            <a:endParaRPr lang="en-US" sz="16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010BCF-919D-4912-97BB-164B1A9530B8}"/>
              </a:ext>
            </a:extLst>
          </p:cNvPr>
          <p:cNvSpPr/>
          <p:nvPr/>
        </p:nvSpPr>
        <p:spPr>
          <a:xfrm>
            <a:off x="3112667" y="1916344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t-5</a:t>
            </a:r>
            <a:endParaRPr lang="en-US" sz="16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F10FFA-9596-457B-8F88-E4FCFC297306}"/>
              </a:ext>
            </a:extLst>
          </p:cNvPr>
          <p:cNvSpPr/>
          <p:nvPr/>
        </p:nvSpPr>
        <p:spPr>
          <a:xfrm>
            <a:off x="3722792" y="1916346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t-4</a:t>
            </a:r>
            <a:endParaRPr lang="en-US" sz="16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6FF616-1258-42BF-8B68-FCD786CE6D16}"/>
              </a:ext>
            </a:extLst>
          </p:cNvPr>
          <p:cNvSpPr/>
          <p:nvPr/>
        </p:nvSpPr>
        <p:spPr>
          <a:xfrm>
            <a:off x="4320528" y="1916346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t-3</a:t>
            </a:r>
            <a:endParaRPr lang="en-US" sz="16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BD5B31-EF6B-4F1F-A6FB-3BE3780A7F5D}"/>
              </a:ext>
            </a:extLst>
          </p:cNvPr>
          <p:cNvSpPr/>
          <p:nvPr/>
        </p:nvSpPr>
        <p:spPr>
          <a:xfrm>
            <a:off x="4924061" y="1910907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t-2</a:t>
            </a:r>
            <a:endParaRPr lang="en-US" sz="16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9985C6-7C15-48E9-99F8-3F4FF77B5942}"/>
              </a:ext>
            </a:extLst>
          </p:cNvPr>
          <p:cNvSpPr/>
          <p:nvPr/>
        </p:nvSpPr>
        <p:spPr>
          <a:xfrm>
            <a:off x="5533180" y="1916345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t-1</a:t>
            </a:r>
            <a:endParaRPr lang="en-US" sz="16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1DC4D8-7415-4866-BABE-1FE1575D4910}"/>
              </a:ext>
            </a:extLst>
          </p:cNvPr>
          <p:cNvSpPr/>
          <p:nvPr/>
        </p:nvSpPr>
        <p:spPr>
          <a:xfrm>
            <a:off x="6141578" y="1916345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t0</a:t>
            </a:r>
            <a:endParaRPr lang="en-US" sz="16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1ADD72-FB87-4756-A0A3-85074AC42819}"/>
              </a:ext>
            </a:extLst>
          </p:cNvPr>
          <p:cNvSpPr/>
          <p:nvPr/>
        </p:nvSpPr>
        <p:spPr>
          <a:xfrm>
            <a:off x="6734023" y="1916344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C397761-4233-43B7-A0B3-1E1CD33B123E}"/>
              </a:ext>
            </a:extLst>
          </p:cNvPr>
          <p:cNvSpPr/>
          <p:nvPr/>
        </p:nvSpPr>
        <p:spPr>
          <a:xfrm rot="16200000" flipH="1">
            <a:off x="2033593" y="986579"/>
            <a:ext cx="268842" cy="29263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9A7B168-7EBF-437A-AA01-787AD968D47E}"/>
              </a:ext>
            </a:extLst>
          </p:cNvPr>
          <p:cNvSpPr/>
          <p:nvPr/>
        </p:nvSpPr>
        <p:spPr>
          <a:xfrm>
            <a:off x="7321506" y="3819532"/>
            <a:ext cx="522748" cy="3162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Arial"/>
              </a:rPr>
              <a:t>t2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2F1FDA5-20B9-4B95-81DC-7C506F71DF79}"/>
              </a:ext>
            </a:extLst>
          </p:cNvPr>
          <p:cNvSpPr/>
          <p:nvPr/>
        </p:nvSpPr>
        <p:spPr>
          <a:xfrm>
            <a:off x="1921536" y="3824969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t-7</a:t>
            </a:r>
            <a:endParaRPr lang="en-US" sz="160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562F68B-AF87-40AF-904B-256E41028302}"/>
              </a:ext>
            </a:extLst>
          </p:cNvPr>
          <p:cNvSpPr/>
          <p:nvPr/>
        </p:nvSpPr>
        <p:spPr>
          <a:xfrm>
            <a:off x="2529935" y="3824969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t-6</a:t>
            </a:r>
            <a:endParaRPr lang="en-US" sz="16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BA51326-7440-4A25-90AE-AFCDFBE720B8}"/>
              </a:ext>
            </a:extLst>
          </p:cNvPr>
          <p:cNvSpPr/>
          <p:nvPr/>
        </p:nvSpPr>
        <p:spPr>
          <a:xfrm>
            <a:off x="3116940" y="3824968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t-5</a:t>
            </a:r>
            <a:endParaRPr lang="en-US" sz="160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48158F2-28A1-405B-98DB-3992CBEADD48}"/>
              </a:ext>
            </a:extLst>
          </p:cNvPr>
          <p:cNvSpPr/>
          <p:nvPr/>
        </p:nvSpPr>
        <p:spPr>
          <a:xfrm>
            <a:off x="3726847" y="3824970"/>
            <a:ext cx="522748" cy="316256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t-4</a:t>
            </a:r>
            <a:endParaRPr lang="en-US" sz="160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BA690BA-5C04-4041-9283-011BE3EEB42E}"/>
              </a:ext>
            </a:extLst>
          </p:cNvPr>
          <p:cNvSpPr/>
          <p:nvPr/>
        </p:nvSpPr>
        <p:spPr>
          <a:xfrm>
            <a:off x="4324370" y="3824970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t-3</a:t>
            </a:r>
            <a:endParaRPr lang="en-US" sz="160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C17255-68E2-495B-B3DA-3D92CEA5A412}"/>
              </a:ext>
            </a:extLst>
          </p:cNvPr>
          <p:cNvSpPr/>
          <p:nvPr/>
        </p:nvSpPr>
        <p:spPr>
          <a:xfrm>
            <a:off x="4927686" y="3819531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t-2</a:t>
            </a:r>
            <a:endParaRPr lang="en-US" sz="16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352983F-2547-4CD8-A24B-274A8FE34BA5}"/>
              </a:ext>
            </a:extLst>
          </p:cNvPr>
          <p:cNvSpPr/>
          <p:nvPr/>
        </p:nvSpPr>
        <p:spPr>
          <a:xfrm>
            <a:off x="5536589" y="3824969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t-1</a:t>
            </a:r>
            <a:endParaRPr lang="en-US" sz="160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70F9773-2A8C-422B-8282-1A89B2094F2E}"/>
              </a:ext>
            </a:extLst>
          </p:cNvPr>
          <p:cNvSpPr/>
          <p:nvPr/>
        </p:nvSpPr>
        <p:spPr>
          <a:xfrm>
            <a:off x="6144770" y="3824969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t0</a:t>
            </a:r>
            <a:endParaRPr lang="en-US" sz="160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976F64-12AD-4686-BC2E-5B97249519DA}"/>
              </a:ext>
            </a:extLst>
          </p:cNvPr>
          <p:cNvSpPr/>
          <p:nvPr/>
        </p:nvSpPr>
        <p:spPr>
          <a:xfrm>
            <a:off x="6731566" y="3819530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9B0544-07F2-4FE9-9115-0E90D24EC1A6}"/>
              </a:ext>
            </a:extLst>
          </p:cNvPr>
          <p:cNvSpPr txBox="1"/>
          <p:nvPr/>
        </p:nvSpPr>
        <p:spPr>
          <a:xfrm>
            <a:off x="1541314" y="2585399"/>
            <a:ext cx="1573683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>
                <a:cs typeface="Arial"/>
              </a:rPr>
              <a:t>Ground Truth</a:t>
            </a:r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23AAC408-2D81-440B-983A-8B5740561FE0}"/>
              </a:ext>
            </a:extLst>
          </p:cNvPr>
          <p:cNvSpPr/>
          <p:nvPr/>
        </p:nvSpPr>
        <p:spPr>
          <a:xfrm rot="16200000" flipH="1">
            <a:off x="5040926" y="981141"/>
            <a:ext cx="268842" cy="29263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02A6B8-7891-4FEC-83E5-6FA67A0ED9E1}"/>
              </a:ext>
            </a:extLst>
          </p:cNvPr>
          <p:cNvSpPr txBox="1"/>
          <p:nvPr/>
        </p:nvSpPr>
        <p:spPr>
          <a:xfrm>
            <a:off x="3596890" y="2585398"/>
            <a:ext cx="2830232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en-US" sz="1600">
                <a:cs typeface="Arial"/>
              </a:rPr>
              <a:t>Intermediate predicted frames</a:t>
            </a:r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06E8C22B-249F-42A4-934C-3AF2B934650F}"/>
              </a:ext>
            </a:extLst>
          </p:cNvPr>
          <p:cNvSpPr/>
          <p:nvPr/>
        </p:nvSpPr>
        <p:spPr>
          <a:xfrm rot="16200000" flipH="1">
            <a:off x="6869012" y="2166555"/>
            <a:ext cx="263403" cy="56095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D0130F-455B-4AAA-9EA2-DE4B02BD4DC4}"/>
              </a:ext>
            </a:extLst>
          </p:cNvPr>
          <p:cNvSpPr txBox="1"/>
          <p:nvPr/>
        </p:nvSpPr>
        <p:spPr>
          <a:xfrm>
            <a:off x="6735499" y="2585399"/>
            <a:ext cx="1796707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en-US" sz="1600">
                <a:cs typeface="Arial"/>
              </a:rPr>
              <a:t>Rendered frame</a:t>
            </a:r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76917EF-2238-4DBE-AFA0-CAE4DF6EB2ED}"/>
              </a:ext>
            </a:extLst>
          </p:cNvPr>
          <p:cNvSpPr/>
          <p:nvPr/>
        </p:nvSpPr>
        <p:spPr>
          <a:xfrm>
            <a:off x="6737009" y="4406800"/>
            <a:ext cx="522748" cy="316256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98A6548-AFB9-4047-A049-48EDFDA65EBA}"/>
              </a:ext>
            </a:extLst>
          </p:cNvPr>
          <p:cNvSpPr/>
          <p:nvPr/>
        </p:nvSpPr>
        <p:spPr>
          <a:xfrm>
            <a:off x="7318843" y="4406801"/>
            <a:ext cx="522748" cy="316256"/>
          </a:xfrm>
          <a:prstGeom prst="round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Arial"/>
              </a:rPr>
              <a:t>t2</a:t>
            </a:r>
          </a:p>
        </p:txBody>
      </p:sp>
      <p:sp>
        <p:nvSpPr>
          <p:cNvPr id="54" name="Right Brace 53">
            <a:extLst>
              <a:ext uri="{FF2B5EF4-FFF2-40B4-BE49-F238E27FC236}">
                <a16:creationId xmlns:a16="http://schemas.microsoft.com/office/drawing/2014/main" id="{C61DF73F-794B-4F97-BB32-DA6DA763CDF7}"/>
              </a:ext>
            </a:extLst>
          </p:cNvPr>
          <p:cNvSpPr/>
          <p:nvPr/>
        </p:nvSpPr>
        <p:spPr>
          <a:xfrm rot="16200000" flipH="1">
            <a:off x="7597715" y="3863110"/>
            <a:ext cx="268842" cy="2056312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FD2A56-B2E8-4662-AAA0-4CDF62BF6CBA}"/>
              </a:ext>
            </a:extLst>
          </p:cNvPr>
          <p:cNvSpPr txBox="1"/>
          <p:nvPr/>
        </p:nvSpPr>
        <p:spPr>
          <a:xfrm>
            <a:off x="7475338" y="5026916"/>
            <a:ext cx="556475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</a:pPr>
            <a:r>
              <a:rPr lang="en-US" sz="1600">
                <a:cs typeface="Arial"/>
              </a:rPr>
              <a:t>Video</a:t>
            </a:r>
            <a:endParaRPr lang="en-US">
              <a:cs typeface="Arial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2CD4932-5C5F-445E-9607-3F9ABC4529D3}"/>
              </a:ext>
            </a:extLst>
          </p:cNvPr>
          <p:cNvSpPr/>
          <p:nvPr/>
        </p:nvSpPr>
        <p:spPr>
          <a:xfrm>
            <a:off x="7909099" y="4406800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F87AEE7-0103-4B04-B75D-252FB48DB31C}"/>
              </a:ext>
            </a:extLst>
          </p:cNvPr>
          <p:cNvSpPr txBox="1"/>
          <p:nvPr/>
        </p:nvSpPr>
        <p:spPr>
          <a:xfrm>
            <a:off x="8510913" y="4462893"/>
            <a:ext cx="409604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/>
              <a:t>...</a:t>
            </a:r>
            <a:endParaRPr lang="en-US">
              <a:cs typeface="Arial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E431E93-D41E-434D-A1C1-FC35C8BA0780}"/>
              </a:ext>
            </a:extLst>
          </p:cNvPr>
          <p:cNvSpPr/>
          <p:nvPr/>
        </p:nvSpPr>
        <p:spPr>
          <a:xfrm>
            <a:off x="7318843" y="3101757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cs typeface="Arial"/>
              </a:rPr>
              <a:t>t2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2B7D849-6C4E-483C-8EEA-946647F7483A}"/>
              </a:ext>
            </a:extLst>
          </p:cNvPr>
          <p:cNvSpPr/>
          <p:nvPr/>
        </p:nvSpPr>
        <p:spPr>
          <a:xfrm>
            <a:off x="1311899" y="3107194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t-8</a:t>
            </a:r>
            <a:endParaRPr lang="en-US" sz="16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BD34B4B-302D-4AAA-AF63-56CF7CB4303E}"/>
              </a:ext>
            </a:extLst>
          </p:cNvPr>
          <p:cNvSpPr/>
          <p:nvPr/>
        </p:nvSpPr>
        <p:spPr>
          <a:xfrm>
            <a:off x="1920800" y="3107194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t-7</a:t>
            </a:r>
            <a:endParaRPr lang="en-US" sz="160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B34FFFE-D1B9-40EC-94D5-61B36DE11C1D}"/>
              </a:ext>
            </a:extLst>
          </p:cNvPr>
          <p:cNvSpPr/>
          <p:nvPr/>
        </p:nvSpPr>
        <p:spPr>
          <a:xfrm>
            <a:off x="2528981" y="3107194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t-6</a:t>
            </a:r>
            <a:endParaRPr lang="en-US" sz="160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5C07DD4-4EFE-42A6-89FE-D8BD328D0275}"/>
              </a:ext>
            </a:extLst>
          </p:cNvPr>
          <p:cNvSpPr/>
          <p:nvPr/>
        </p:nvSpPr>
        <p:spPr>
          <a:xfrm>
            <a:off x="3115777" y="3107193"/>
            <a:ext cx="522748" cy="31625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t-5</a:t>
            </a:r>
            <a:endParaRPr lang="en-US" sz="160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6C7F2AA-8FC0-4B54-A301-4D9FD44A85FB}"/>
              </a:ext>
            </a:extLst>
          </p:cNvPr>
          <p:cNvSpPr/>
          <p:nvPr/>
        </p:nvSpPr>
        <p:spPr>
          <a:xfrm>
            <a:off x="3725466" y="3107195"/>
            <a:ext cx="522748" cy="316256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t-4</a:t>
            </a:r>
            <a:endParaRPr lang="en-US" sz="160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612FE65-A10D-4B75-9DA2-E2C2515EF5F9}"/>
              </a:ext>
            </a:extLst>
          </p:cNvPr>
          <p:cNvSpPr/>
          <p:nvPr/>
        </p:nvSpPr>
        <p:spPr>
          <a:xfrm>
            <a:off x="4322776" y="3107195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t-3</a:t>
            </a:r>
            <a:endParaRPr lang="en-US" sz="160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E2BC577-0BAB-455A-94A0-E1E4F669E2A3}"/>
              </a:ext>
            </a:extLst>
          </p:cNvPr>
          <p:cNvSpPr/>
          <p:nvPr/>
        </p:nvSpPr>
        <p:spPr>
          <a:xfrm>
            <a:off x="4925877" y="3101756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t-2</a:t>
            </a:r>
            <a:endParaRPr lang="en-US" sz="160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98E5E1D-90B9-4C2D-9FE7-1F5F177A425F}"/>
              </a:ext>
            </a:extLst>
          </p:cNvPr>
          <p:cNvSpPr/>
          <p:nvPr/>
        </p:nvSpPr>
        <p:spPr>
          <a:xfrm>
            <a:off x="5534563" y="3107194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t-1</a:t>
            </a:r>
            <a:endParaRPr lang="en-US" sz="16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BB30350-42CE-481B-A4D2-789812AE13B8}"/>
              </a:ext>
            </a:extLst>
          </p:cNvPr>
          <p:cNvSpPr/>
          <p:nvPr/>
        </p:nvSpPr>
        <p:spPr>
          <a:xfrm>
            <a:off x="6142527" y="3107194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t0</a:t>
            </a:r>
            <a:endParaRPr lang="en-US" sz="160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EBAFBCE-1EAE-4732-A315-CB41541F565B}"/>
              </a:ext>
            </a:extLst>
          </p:cNvPr>
          <p:cNvSpPr/>
          <p:nvPr/>
        </p:nvSpPr>
        <p:spPr>
          <a:xfrm>
            <a:off x="6729113" y="3101755"/>
            <a:ext cx="522748" cy="3162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t1</a:t>
            </a:r>
            <a:endParaRPr lang="en-US" sz="160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53582695-4188-4862-8B36-824DCDC91E98}"/>
              </a:ext>
            </a:extLst>
          </p:cNvPr>
          <p:cNvSpPr/>
          <p:nvPr/>
        </p:nvSpPr>
        <p:spPr>
          <a:xfrm>
            <a:off x="7906226" y="3824968"/>
            <a:ext cx="522748" cy="3162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cs typeface="Arial"/>
              </a:rPr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95444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FAA0-35F6-40E2-B389-0AA34445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Modeling-Validation Cycle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D499E-7118-4C46-8C0F-BD709B6AC6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A1CF-B91C-4628-B511-73555344C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057275"/>
            <a:ext cx="5485697" cy="41767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Multiple cycles in CRISP-DM model:</a:t>
            </a:r>
            <a:endParaRPr lang="de-DE"/>
          </a:p>
          <a:p>
            <a:pPr marL="360045" lvl="1"/>
            <a:r>
              <a:rPr lang="en-US">
                <a:cs typeface="Arial"/>
              </a:rPr>
              <a:t>Initially not enough data</a:t>
            </a:r>
          </a:p>
          <a:p>
            <a:pPr marL="360045" lvl="1"/>
            <a:r>
              <a:rPr lang="en-US">
                <a:cs typeface="Arial"/>
              </a:rPr>
              <a:t>Modeling of non-existing balls with large position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→ set very small position</a:t>
            </a:r>
          </a:p>
          <a:p>
            <a:pPr marL="360045" lvl="1"/>
            <a:r>
              <a:rPr lang="en-US">
                <a:cs typeface="Arial"/>
              </a:rPr>
              <a:t>Inconsistencies in data found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→ clean data with scripts</a:t>
            </a:r>
          </a:p>
          <a:p>
            <a:pPr marL="360045" lvl="1"/>
            <a:r>
              <a:rPr lang="en-US">
                <a:cs typeface="Arial"/>
              </a:rPr>
              <a:t>Insufficient performance of tracker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→ use higher recording framerate</a:t>
            </a:r>
          </a:p>
          <a:p>
            <a:pPr marL="360045" lvl="1"/>
            <a:r>
              <a:rPr lang="en-US">
                <a:cs typeface="Arial"/>
              </a:rPr>
              <a:t>Model instable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→ predict relative instead of absolute positions</a:t>
            </a:r>
          </a:p>
          <a:p>
            <a:pPr marL="360045" lvl="1"/>
            <a:r>
              <a:rPr lang="en-US">
                <a:cs typeface="Arial"/>
              </a:rPr>
              <a:t>Disregards non-linearities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→ extend loss function with physical regularization</a:t>
            </a:r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790C-0ABD-48D4-BF41-BF497F35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8766-A0F9-4C52-9827-8FD6C9F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358AC-DA29-4092-AC3F-55E1A8B6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36</a:t>
            </a:fld>
            <a:endParaRPr lang="de-DE"/>
          </a:p>
        </p:txBody>
      </p:sp>
      <p:pic>
        <p:nvPicPr>
          <p:cNvPr id="9" name="Grafik 11">
            <a:extLst>
              <a:ext uri="{FF2B5EF4-FFF2-40B4-BE49-F238E27FC236}">
                <a16:creationId xmlns:a16="http://schemas.microsoft.com/office/drawing/2014/main" id="{EADB21CF-760B-4D66-9816-BADBCCA9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21" y="1262139"/>
            <a:ext cx="2743672" cy="2751389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B05B2DC-9D15-4D84-976E-460F735E18AB}"/>
              </a:ext>
            </a:extLst>
          </p:cNvPr>
          <p:cNvSpPr txBox="1"/>
          <p:nvPr/>
        </p:nvSpPr>
        <p:spPr>
          <a:xfrm>
            <a:off x="6164556" y="4036716"/>
            <a:ext cx="3246395" cy="1844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</a:pPr>
            <a:r>
              <a:rPr lang="en-US" sz="1050"/>
              <a:t>https://statistik-dresden.de/archives/1128</a:t>
            </a:r>
          </a:p>
        </p:txBody>
      </p:sp>
    </p:spTree>
    <p:extLst>
      <p:ext uri="{BB962C8B-B14F-4D97-AF65-F5344CB8AC3E}">
        <p14:creationId xmlns:p14="http://schemas.microsoft.com/office/powerpoint/2010/main" val="113267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01D16-E642-43BA-9B73-8D96D99F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Comparison 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 Baseline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3F5643-7375-46B5-834A-666E5324A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A97522-C04C-436F-90CE-B39301052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ea typeface="+mn-lt"/>
                <a:cs typeface="+mn-lt"/>
              </a:rPr>
              <a:t>Baseline naive</a:t>
            </a:r>
            <a:r>
              <a:rPr lang="de-DE">
                <a:cs typeface="Arial"/>
              </a:rPr>
              <a:t>→ </a:t>
            </a:r>
            <a:r>
              <a:rPr lang="de-DE" err="1">
                <a:cs typeface="Arial"/>
              </a:rPr>
              <a:t>steady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state</a:t>
            </a:r>
            <a:r>
              <a:rPr lang="de-DE">
                <a:cs typeface="Arial"/>
              </a:rPr>
              <a:t>, </a:t>
            </a:r>
            <a:r>
              <a:rPr lang="de-DE" err="1">
                <a:cs typeface="Arial"/>
              </a:rPr>
              <a:t>actually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good</a:t>
            </a:r>
            <a:endParaRPr lang="de-DE" err="1">
              <a:ea typeface="+mn-lt"/>
              <a:cs typeface="+mn-lt"/>
            </a:endParaRPr>
          </a:p>
          <a:p>
            <a:r>
              <a:rPr lang="de-DE">
                <a:cs typeface="Arial"/>
              </a:rPr>
              <a:t>Baseline linear </a:t>
            </a:r>
            <a:r>
              <a:rPr lang="de-DE">
                <a:ea typeface="+mn-lt"/>
                <a:cs typeface="+mn-lt"/>
              </a:rPr>
              <a:t>→ </a:t>
            </a:r>
            <a:r>
              <a:rPr lang="de-DE" err="1">
                <a:ea typeface="+mn-lt"/>
                <a:cs typeface="+mn-lt"/>
              </a:rPr>
              <a:t>learns</a:t>
            </a:r>
            <a:r>
              <a:rPr lang="de-DE">
                <a:ea typeface="+mn-lt"/>
                <a:cs typeface="+mn-lt"/>
              </a:rPr>
              <a:t> linear </a:t>
            </a:r>
            <a:r>
              <a:rPr lang="de-DE" err="1">
                <a:ea typeface="+mn-lt"/>
                <a:cs typeface="+mn-lt"/>
              </a:rPr>
              <a:t>motion</a:t>
            </a:r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LSTM </a:t>
            </a:r>
            <a:r>
              <a:rPr lang="de-DE" err="1">
                <a:ea typeface="+mn-lt"/>
                <a:cs typeface="+mn-lt"/>
              </a:rPr>
              <a:t>recurrent</a:t>
            </a:r>
            <a:r>
              <a:rPr lang="de-DE">
                <a:ea typeface="+mn-lt"/>
                <a:cs typeface="+mn-lt"/>
              </a:rPr>
              <a:t> → </a:t>
            </a:r>
            <a:r>
              <a:rPr lang="de-DE" err="1">
                <a:ea typeface="+mn-lt"/>
                <a:cs typeface="+mn-lt"/>
              </a:rPr>
              <a:t>learns</a:t>
            </a:r>
            <a:r>
              <a:rPr lang="de-DE">
                <a:ea typeface="+mn-lt"/>
                <a:cs typeface="+mn-lt"/>
              </a:rPr>
              <a:t> non-linear </a:t>
            </a:r>
            <a:r>
              <a:rPr lang="de-DE" err="1">
                <a:ea typeface="+mn-lt"/>
                <a:cs typeface="+mn-lt"/>
              </a:rPr>
              <a:t>collisions</a:t>
            </a:r>
            <a:endParaRPr lang="de-DE">
              <a:ea typeface="+mn-lt"/>
              <a:cs typeface="+mn-lt"/>
            </a:endParaRPr>
          </a:p>
          <a:p>
            <a:endParaRPr lang="de-DE">
              <a:ea typeface="+mn-lt"/>
              <a:cs typeface="+mn-lt"/>
            </a:endParaRPr>
          </a:p>
          <a:p>
            <a:r>
              <a:rPr lang="de-DE">
                <a:ea typeface="+mn-lt"/>
                <a:cs typeface="+mn-lt"/>
              </a:rPr>
              <a:t>No detailed quantitative analysis available yet due to:</a:t>
            </a:r>
          </a:p>
          <a:p>
            <a:pPr marL="360045" lvl="1"/>
            <a:r>
              <a:rPr lang="de-DE">
                <a:ea typeface="+mn-lt"/>
                <a:cs typeface="+mn-lt"/>
              </a:rPr>
              <a:t>Delayed/restricted data collection (COVID)</a:t>
            </a:r>
          </a:p>
          <a:p>
            <a:pPr marL="360045" lvl="1"/>
            <a:r>
              <a:rPr lang="de-DE">
                <a:ea typeface="+mn-lt"/>
                <a:cs typeface="+mn-lt"/>
              </a:rPr>
              <a:t>Complex data preparation</a:t>
            </a:r>
          </a:p>
          <a:p>
            <a:pPr marL="360045" lvl="1"/>
            <a:r>
              <a:rPr lang="de-DE">
                <a:ea typeface="+mn-lt"/>
                <a:cs typeface="+mn-lt"/>
              </a:rPr>
              <a:t>Build generic model pipeline</a:t>
            </a:r>
          </a:p>
          <a:p>
            <a:pPr marL="360045" lvl="1"/>
            <a:r>
              <a:rPr lang="de-DE">
                <a:ea typeface="+mn-lt"/>
                <a:cs typeface="+mn-lt"/>
              </a:rPr>
              <a:t>Limited dataset size</a:t>
            </a:r>
          </a:p>
          <a:p>
            <a:pPr marL="175895" lvl="1" indent="0">
              <a:buNone/>
            </a:pPr>
            <a:r>
              <a:rPr lang="de-DE">
                <a:ea typeface="+mn-lt"/>
                <a:cs typeface="+mn-lt"/>
              </a:rPr>
              <a:t>→ We created starting point for future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B8A049-C6EB-4BE4-9D05-5C4E6623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030344-6744-4243-B8F8-886D9FED0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2F6E38-ABA3-4A8E-9AFC-ADE19857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6486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9377B6-E93F-47B6-A40C-A8CAC80F7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40DE5C-2752-4816-A9E9-04F01250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37346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2A7FA-1D39-42B1-8632-38408343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Conclusion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68C5DD-6974-42CB-BBE3-85AE783BC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de-DE">
              <a:cs typeface="Arial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923742-007E-4D31-A494-4D398F25E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err="1">
                <a:cs typeface="Arial"/>
              </a:rPr>
              <a:t>Lessons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learned</a:t>
            </a:r>
            <a:endParaRPr lang="de-DE">
              <a:cs typeface="Arial"/>
            </a:endParaRPr>
          </a:p>
          <a:p>
            <a:r>
              <a:rPr lang="de-DE" err="1">
                <a:cs typeface="Arial"/>
              </a:rPr>
              <a:t>Pandemic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adds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difficulty</a:t>
            </a:r>
            <a:r>
              <a:rPr lang="de-DE">
                <a:cs typeface="Arial"/>
              </a:rPr>
              <a:t> (</a:t>
            </a:r>
            <a:r>
              <a:rPr lang="de-DE" err="1">
                <a:cs typeface="Arial"/>
              </a:rPr>
              <a:t>delayed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data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collection</a:t>
            </a:r>
            <a:r>
              <a:rPr lang="de-DE">
                <a:cs typeface="Arial"/>
              </a:rPr>
              <a:t>, pure virtual </a:t>
            </a:r>
            <a:r>
              <a:rPr lang="de-DE" err="1">
                <a:cs typeface="Arial"/>
              </a:rPr>
              <a:t>collaboration</a:t>
            </a:r>
            <a:r>
              <a:rPr lang="de-DE">
                <a:cs typeface="Arial"/>
              </a:rPr>
              <a:t>)</a:t>
            </a:r>
          </a:p>
          <a:p>
            <a:r>
              <a:rPr lang="de-DE">
                <a:cs typeface="Arial"/>
              </a:rPr>
              <a:t>Data </a:t>
            </a:r>
            <a:r>
              <a:rPr lang="de-DE" err="1">
                <a:cs typeface="Arial"/>
              </a:rPr>
              <a:t>creation</a:t>
            </a:r>
            <a:r>
              <a:rPr lang="de-DE">
                <a:cs typeface="Arial"/>
              </a:rPr>
              <a:t> and </a:t>
            </a:r>
            <a:r>
              <a:rPr lang="de-DE" err="1">
                <a:cs typeface="Arial"/>
              </a:rPr>
              <a:t>preparation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takes</a:t>
            </a:r>
            <a:r>
              <a:rPr lang="de-DE">
                <a:cs typeface="Arial"/>
              </a:rPr>
              <a:t> time</a:t>
            </a:r>
            <a:endParaRPr lang="de-DE"/>
          </a:p>
          <a:p>
            <a:r>
              <a:rPr lang="de-DE">
                <a:cs typeface="Arial"/>
              </a:rPr>
              <a:t>Lack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data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limitation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sophisticated NN </a:t>
            </a:r>
            <a:r>
              <a:rPr lang="de-DE" err="1">
                <a:cs typeface="Arial"/>
              </a:rPr>
              <a:t>architectures</a:t>
            </a:r>
          </a:p>
          <a:p>
            <a:endParaRPr lang="de-DE" sz="800">
              <a:cs typeface="Arial"/>
            </a:endParaRPr>
          </a:p>
          <a:p>
            <a:pPr marL="0" indent="0">
              <a:buNone/>
            </a:pPr>
            <a:r>
              <a:rPr lang="de-DE">
                <a:cs typeface="Arial"/>
              </a:rPr>
              <a:t>Future </a:t>
            </a:r>
            <a:r>
              <a:rPr lang="de-DE" err="1">
                <a:cs typeface="Arial"/>
              </a:rPr>
              <a:t>work</a:t>
            </a:r>
            <a:endParaRPr lang="de-DE">
              <a:cs typeface="Arial"/>
            </a:endParaRPr>
          </a:p>
          <a:p>
            <a:r>
              <a:rPr lang="de-DE" err="1">
                <a:cs typeface="Arial"/>
              </a:rPr>
              <a:t>Incorporate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more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physical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constraints</a:t>
            </a:r>
            <a:r>
              <a:rPr lang="de-DE">
                <a:cs typeface="Arial"/>
              </a:rPr>
              <a:t> (e.g., </a:t>
            </a:r>
            <a:r>
              <a:rPr lang="de-DE" err="1">
                <a:cs typeface="Arial"/>
              </a:rPr>
              <a:t>conservation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momentum</a:t>
            </a:r>
            <a:r>
              <a:rPr lang="de-DE">
                <a:cs typeface="Arial"/>
              </a:rPr>
              <a:t>)</a:t>
            </a:r>
          </a:p>
          <a:p>
            <a:r>
              <a:rPr lang="de-DE">
                <a:cs typeface="Arial"/>
              </a:rPr>
              <a:t>Further DL </a:t>
            </a:r>
            <a:r>
              <a:rPr lang="de-DE" err="1">
                <a:cs typeface="Arial"/>
              </a:rPr>
              <a:t>architectures</a:t>
            </a:r>
            <a:r>
              <a:rPr lang="de-DE">
                <a:cs typeface="Arial"/>
              </a:rPr>
              <a:t>: Transformer, Graph </a:t>
            </a:r>
            <a:r>
              <a:rPr lang="de-DE" err="1">
                <a:cs typeface="Arial"/>
              </a:rPr>
              <a:t>Neural</a:t>
            </a:r>
            <a:r>
              <a:rPr lang="de-DE">
                <a:cs typeface="Arial"/>
              </a:rPr>
              <a:t> Network</a:t>
            </a:r>
          </a:p>
          <a:p>
            <a:endParaRPr lang="de-DE">
              <a:cs typeface="Arial"/>
            </a:endParaRPr>
          </a:p>
          <a:p>
            <a:pPr marL="0" indent="0">
              <a:buNone/>
            </a:pPr>
            <a:r>
              <a:rPr lang="de-DE" b="1" err="1">
                <a:cs typeface="Arial"/>
              </a:rPr>
              <a:t>Thank</a:t>
            </a:r>
            <a:r>
              <a:rPr lang="de-DE" b="1">
                <a:cs typeface="Arial"/>
              </a:rPr>
              <a:t> </a:t>
            </a:r>
            <a:r>
              <a:rPr lang="de-DE" b="1" err="1">
                <a:cs typeface="Arial"/>
              </a:rPr>
              <a:t>you</a:t>
            </a:r>
            <a:r>
              <a:rPr lang="de-DE" b="1">
                <a:cs typeface="Arial"/>
              </a:rPr>
              <a:t>!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862A2B-C7B2-420B-8CE2-7A11BD67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15B175-C305-4D22-B80B-9855C141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B30FF24-277F-4054-9C27-00940357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1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20C35-3A26-4106-92B7-821BD552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4" y="204302"/>
            <a:ext cx="8245475" cy="576000"/>
          </a:xfrm>
        </p:spPr>
        <p:txBody>
          <a:bodyPr/>
          <a:lstStyle/>
          <a:p>
            <a:r>
              <a:rPr lang="de-DE">
                <a:cs typeface="Arial"/>
              </a:rPr>
              <a:t>Table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contents</a:t>
            </a:r>
            <a:endParaRPr lang="de-DE" err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BBCEE0-C8F7-4CF8-A4B6-633FFE133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234" y="989036"/>
            <a:ext cx="8243887" cy="4724197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Data Preparation</a:t>
            </a: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Modeling</a:t>
            </a: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Evaluation</a:t>
            </a:r>
          </a:p>
          <a:p>
            <a:pPr>
              <a:buClr>
                <a:srgbClr val="00BEFF"/>
              </a:buClr>
            </a:pPr>
            <a:r>
              <a:rPr lang="de-DE" err="1">
                <a:cs typeface="Arial"/>
              </a:rPr>
              <a:t>Conclusion</a:t>
            </a:r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9DC237-1BA4-4A01-AE53-861AFC44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70A625-F125-43A7-ACD4-7492AF33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BA2155-AA5E-457C-B091-844C9272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262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9377B6-E93F-47B6-A40C-A8CAC80F7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40DE5C-2752-4816-A9E9-04F01250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Demo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2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9377B6-E93F-47B6-A40C-A8CAC80F7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40DE5C-2752-4816-A9E9-04F01250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Backup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983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D8A31-2BC3-49D7-9D49-7480F485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Demo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9235F4-2929-4C6A-9174-D0D8DAC68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83947C-1BCF-4575-AFBB-D9102948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Show </a:t>
            </a:r>
            <a:r>
              <a:rPr lang="de-DE" err="1">
                <a:cs typeface="Arial"/>
              </a:rPr>
              <a:t>data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preparation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pipeline</a:t>
            </a:r>
            <a:endParaRPr lang="de-DE" err="1"/>
          </a:p>
          <a:p>
            <a:pPr marL="360045" lvl="1"/>
            <a:r>
              <a:rPr lang="de-DE">
                <a:cs typeface="Arial"/>
              </a:rPr>
              <a:t>Code </a:t>
            </a:r>
            <a:r>
              <a:rPr lang="de-DE" err="1">
                <a:cs typeface="Arial"/>
              </a:rPr>
              <a:t>walkthrough</a:t>
            </a:r>
          </a:p>
          <a:p>
            <a:pPr marL="360045" lvl="1"/>
            <a:r>
              <a:rPr lang="de-DE" err="1">
                <a:cs typeface="Arial"/>
              </a:rPr>
              <a:t>Recorded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videos</a:t>
            </a:r>
            <a:endParaRPr lang="de-DE">
              <a:cs typeface="Arial"/>
            </a:endParaRPr>
          </a:p>
          <a:p>
            <a:pPr marL="360045" lvl="1"/>
            <a:r>
              <a:rPr lang="de-DE" err="1">
                <a:cs typeface="Arial"/>
              </a:rPr>
              <a:t>Preprocessing</a:t>
            </a:r>
            <a:r>
              <a:rPr lang="de-DE">
                <a:cs typeface="Arial"/>
              </a:rPr>
              <a:t> -&gt; </a:t>
            </a:r>
            <a:r>
              <a:rPr lang="de-DE" err="1">
                <a:cs typeface="Arial"/>
              </a:rPr>
              <a:t>Ashish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prepare</a:t>
            </a:r>
          </a:p>
          <a:p>
            <a:pPr marL="360045" lvl="1">
              <a:buClr>
                <a:srgbClr val="3E444C"/>
              </a:buClr>
            </a:pPr>
            <a:endParaRPr lang="de-DE">
              <a:cs typeface="Arial"/>
            </a:endParaRP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Show Rendering</a:t>
            </a: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Show </a:t>
            </a:r>
            <a:r>
              <a:rPr lang="de-DE" err="1">
                <a:cs typeface="Arial"/>
              </a:rPr>
              <a:t>video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early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model</a:t>
            </a: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Show LSTM </a:t>
            </a:r>
            <a:r>
              <a:rPr lang="de-DE" err="1">
                <a:cs typeface="Arial"/>
              </a:rPr>
              <a:t>with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nonlinearity</a:t>
            </a:r>
            <a:endParaRPr lang="de-DE">
              <a:cs typeface="Arial"/>
            </a:endParaRP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Show </a:t>
            </a:r>
            <a:r>
              <a:rPr lang="de-DE" err="1">
                <a:cs typeface="Arial"/>
              </a:rPr>
              <a:t>constant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baseline</a:t>
            </a:r>
            <a:endParaRPr lang="de-DE">
              <a:cs typeface="Arial"/>
            </a:endParaRPr>
          </a:p>
          <a:p>
            <a:pPr>
              <a:buClr>
                <a:srgbClr val="00BEFF"/>
              </a:buClr>
            </a:pPr>
            <a:r>
              <a:rPr lang="de-DE">
                <a:cs typeface="Arial"/>
              </a:rPr>
              <a:t>Show Linear </a:t>
            </a:r>
            <a:r>
              <a:rPr lang="de-DE" err="1">
                <a:cs typeface="Arial"/>
              </a:rPr>
              <a:t>baseline</a:t>
            </a:r>
            <a:endParaRPr lang="de-DE">
              <a:cs typeface="Arial"/>
            </a:endParaRPr>
          </a:p>
          <a:p>
            <a:endParaRPr lang="de-DE">
              <a:cs typeface="Arial"/>
            </a:endParaRPr>
          </a:p>
          <a:p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3FD54-EBCD-4E1E-84E2-C4C76B6B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58EBE-335F-41A7-8A96-A2B415299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73F5C98-C08E-4649-9FE7-816BFAC30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248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1A5F-0E51-493F-BC09-E1F79B3E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Data Preparation - Video Recording</a:t>
            </a:r>
            <a:endParaRPr lang="en-US" b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56E97-57F8-486B-8EFC-CA1AB4F9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7" y="831215"/>
            <a:ext cx="8243887" cy="442831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Camera Device: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GoXtreme</a:t>
            </a:r>
            <a:r>
              <a:rPr lang="en-US">
                <a:ea typeface="+mn-lt"/>
                <a:cs typeface="+mn-lt"/>
              </a:rPr>
              <a:t> Black Hawk 4k+</a:t>
            </a:r>
          </a:p>
          <a:p>
            <a:r>
              <a:rPr lang="en-US" b="1">
                <a:cs typeface="Arial"/>
              </a:rPr>
              <a:t>Software:</a:t>
            </a:r>
            <a:r>
              <a:rPr lang="en-US">
                <a:cs typeface="Arial"/>
              </a:rPr>
              <a:t> OBS Studio</a:t>
            </a:r>
          </a:p>
          <a:p>
            <a:r>
              <a:rPr lang="en-US" b="1">
                <a:cs typeface="Arial"/>
              </a:rPr>
              <a:t>Table measurements:</a:t>
            </a:r>
            <a:r>
              <a:rPr lang="en-US">
                <a:cs typeface="Arial"/>
              </a:rPr>
              <a:t> 194cm x 97cm</a:t>
            </a:r>
          </a:p>
          <a:p>
            <a:r>
              <a:rPr lang="en-US" b="1">
                <a:cs typeface="Arial"/>
              </a:rPr>
              <a:t>Ball diameter:</a:t>
            </a:r>
            <a:r>
              <a:rPr lang="en-US">
                <a:cs typeface="Arial"/>
              </a:rPr>
              <a:t> 5.7 cm</a:t>
            </a:r>
          </a:p>
          <a:p>
            <a:r>
              <a:rPr lang="en-US">
                <a:cs typeface="Arial"/>
              </a:rPr>
              <a:t>Several games were played with 600+ strikes</a:t>
            </a:r>
          </a:p>
          <a:p>
            <a:r>
              <a:rPr lang="en-US" b="1">
                <a:cs typeface="Arial"/>
              </a:rPr>
              <a:t>Camera orientation:</a:t>
            </a:r>
            <a:r>
              <a:rPr lang="en-US">
                <a:cs typeface="Arial"/>
              </a:rPr>
              <a:t> Points that were considered while video recording: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- Table should be free of occlusions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- Uniform lighting conditions all over the table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- Table placed at the center of the field of camera vision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- All 4 table borders should be equidistant from 4 edges of the camera field of vision.</a:t>
            </a:r>
          </a:p>
          <a:p>
            <a:r>
              <a:rPr lang="en-US" b="1">
                <a:cs typeface="Arial"/>
              </a:rPr>
              <a:t>Frame rate:</a:t>
            </a:r>
            <a:r>
              <a:rPr lang="en-US">
                <a:cs typeface="Arial"/>
              </a:rPr>
              <a:t> Initially videos were recorded at 30fps, which wasn’t suitable for preprocessing so later videos were recorded in 60 fps</a:t>
            </a:r>
          </a:p>
          <a:p>
            <a:r>
              <a:rPr lang="en-US" b="1">
                <a:cs typeface="Arial"/>
              </a:rPr>
              <a:t>Video Resolution:</a:t>
            </a:r>
            <a:r>
              <a:rPr lang="en-US">
                <a:cs typeface="Arial"/>
              </a:rPr>
              <a:t> 1280 x 720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1CB97-0E28-404F-AB94-5617C998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36592-F6EA-4370-A5F0-BB24250C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056B4-00C8-4DFF-9D07-BC79A9BB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38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687FC-21CC-4E9F-850A-83BD53E7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cs typeface="Arial"/>
              </a:rPr>
              <a:t>Data Preparation – Lens Distortion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B70E2A-910A-4B4D-9AB3-FFFC14FC7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zh-CN" altLang="en-US">
                <a:cs typeface="Arial"/>
              </a:rPr>
              <a:t>Distortion is one of the 5 basic optical aberrations. </a:t>
            </a:r>
            <a:endParaRPr lang="zh-CN"/>
          </a:p>
          <a:p>
            <a:r>
              <a:rPr lang="zh-CN" altLang="en-US">
                <a:cs typeface="Arial"/>
              </a:rPr>
              <a:t>Distortion </a:t>
            </a:r>
            <a:r>
              <a:rPr lang="zh-CN">
                <a:ea typeface="+mn-lt"/>
                <a:cs typeface="+mn-lt"/>
              </a:rPr>
              <a:t>∝</a:t>
            </a:r>
            <a:r>
              <a:rPr lang="zh-CN" altLang="en-US">
                <a:cs typeface="Arial"/>
              </a:rPr>
              <a:t> d^3</a:t>
            </a:r>
            <a:endParaRPr lang="zh-CN">
              <a:cs typeface="Arial"/>
            </a:endParaRPr>
          </a:p>
          <a:p>
            <a:r>
              <a:rPr lang="zh-CN" altLang="en-US">
                <a:cs typeface="Arial"/>
              </a:rPr>
              <a:t>The camera we used causes Barrel Distortion.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73E6A9-9110-4A47-B4F1-B419E1E9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EA3B15-D032-4C39-B76C-CC4724D9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2C1F33-5039-4F13-8450-11300415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4BCF3188-6DEF-48DE-BC5E-6685E96C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203" y="2662808"/>
            <a:ext cx="1896817" cy="18962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C8FF86-CE67-4765-B2D9-A78EC21A90B6}"/>
              </a:ext>
            </a:extLst>
          </p:cNvPr>
          <p:cNvSpPr txBox="1"/>
          <p:nvPr/>
        </p:nvSpPr>
        <p:spPr>
          <a:xfrm>
            <a:off x="3017357" y="4778820"/>
            <a:ext cx="2946149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Barrel distortion(source:wiki)</a:t>
            </a:r>
            <a:endParaRPr lang="zh-CN"/>
          </a:p>
        </p:txBody>
      </p:sp>
      <p:pic>
        <p:nvPicPr>
          <p:cNvPr id="10" name="图片 10">
            <a:extLst>
              <a:ext uri="{FF2B5EF4-FFF2-40B4-BE49-F238E27FC236}">
                <a16:creationId xmlns:a16="http://schemas.microsoft.com/office/drawing/2014/main" id="{3F33E875-5075-46C4-B10B-8127DDCA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36" y="2754612"/>
            <a:ext cx="3064922" cy="1707554"/>
          </a:xfrm>
          <a:prstGeom prst="rect">
            <a:avLst/>
          </a:prstGeom>
        </p:spPr>
      </p:pic>
      <p:pic>
        <p:nvPicPr>
          <p:cNvPr id="3" name="图片 10" descr="图示&#10;&#10;已自动生成说明">
            <a:extLst>
              <a:ext uri="{FF2B5EF4-FFF2-40B4-BE49-F238E27FC236}">
                <a16:creationId xmlns:a16="http://schemas.microsoft.com/office/drawing/2014/main" id="{1C3E310E-285A-46D0-A699-E9158247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57" y="2661448"/>
            <a:ext cx="2955303" cy="19121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473B93-48C1-4BD1-9FEB-3F3BA7CA20FD}"/>
              </a:ext>
            </a:extLst>
          </p:cNvPr>
          <p:cNvSpPr txBox="1"/>
          <p:nvPr/>
        </p:nvSpPr>
        <p:spPr>
          <a:xfrm>
            <a:off x="919893" y="4778820"/>
            <a:ext cx="2946149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Optical axis</a:t>
            </a:r>
            <a:endParaRPr lang="zh-CN" alt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007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714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72B44DA4-2EC9-4883-AA5B-8540B4C0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1129444"/>
            <a:ext cx="8661654" cy="18622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985260"/>
            <a:ext cx="8661654" cy="1463040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73A44-D69F-4E53-9CBC-D64569D4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75760"/>
            <a:ext cx="2167128" cy="11201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CSV Generation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4364982"/>
            <a:ext cx="0" cy="7620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BBB76-72BD-4CD0-BCDB-DFAB135FA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8910" y="4175760"/>
            <a:ext cx="5460354" cy="1120140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  <a:cs typeface="Arial"/>
              </a:rPr>
              <a:t>Traverse through entire strike sequence obtained from tracking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  <a:cs typeface="Arial"/>
              </a:rPr>
              <a:t>Each csv row corresponds to a point/frame in the strike sequence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  <a:cs typeface="Arial"/>
              </a:rPr>
              <a:t>Row consists of 16*2 coordinates of balls ordered in a predefined way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/>
                </a:solidFill>
                <a:cs typeface="Arial"/>
              </a:rPr>
              <a:t>Mirror/Augment data (see next slides)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0D707-798C-414A-96AF-C12FA059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5463540"/>
            <a:ext cx="2057400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de-DE" sz="900">
                <a:solidFill>
                  <a:schemeClr val="tx1">
                    <a:alpha val="80000"/>
                  </a:schemeClr>
                </a:solidFill>
              </a:rPr>
              <a:t>03/25/2021</a:t>
            </a:r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7D3C1-8D85-4318-A200-E22B692A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84981" y="5463540"/>
            <a:ext cx="3432013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1B772-7555-48E4-97E2-34047E5F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5463540"/>
            <a:ext cx="614363" cy="228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9E82CC3C-1DC0-4FDA-9590-6CC506AB67F8}" type="slidenum">
              <a:rPr lang="en-US" sz="90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45</a:t>
            </a:fld>
            <a:endParaRPr lang="en-US" sz="9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72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C784-220E-461A-A3AA-F552A83D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Modeling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8ED635-CA1B-446D-822F-B288C96BF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err="1">
                <a:cs typeface="Arial"/>
              </a:rPr>
              <a:t>Synthetic</a:t>
            </a:r>
            <a:r>
              <a:rPr lang="de-DE">
                <a:cs typeface="Arial"/>
              </a:rPr>
              <a:t> Dataset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CC80DE-2EB2-45CA-89DE-A6FFEC839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err="1">
                <a:cs typeface="Arial"/>
              </a:rPr>
              <a:t>Obvious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bottleneck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for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model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early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into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development</a:t>
            </a:r>
            <a:r>
              <a:rPr lang="de-DE">
                <a:cs typeface="Arial"/>
              </a:rPr>
              <a:t>: </a:t>
            </a:r>
            <a:r>
              <a:rPr lang="de-DE" err="1">
                <a:cs typeface="Arial"/>
              </a:rPr>
              <a:t>training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data</a:t>
            </a:r>
            <a:endParaRPr lang="de-DE">
              <a:cs typeface="Arial"/>
            </a:endParaRPr>
          </a:p>
          <a:p>
            <a:r>
              <a:rPr lang="de-DE">
                <a:cs typeface="Arial"/>
              </a:rPr>
              <a:t>Create </a:t>
            </a:r>
            <a:r>
              <a:rPr lang="de-DE" err="1">
                <a:cs typeface="Arial"/>
              </a:rPr>
              <a:t>intermediary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synthetic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dataset</a:t>
            </a:r>
            <a:r>
              <a:rPr lang="de-DE">
                <a:cs typeface="Arial"/>
              </a:rPr>
              <a:t>:</a:t>
            </a:r>
          </a:p>
          <a:p>
            <a:pPr marL="360045" lvl="1"/>
            <a:r>
              <a:rPr lang="de-DE">
                <a:cs typeface="Arial"/>
              </a:rPr>
              <a:t>Balls at </a:t>
            </a:r>
            <a:r>
              <a:rPr lang="de-DE" err="1">
                <a:cs typeface="Arial"/>
              </a:rPr>
              <a:t>random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positions</a:t>
            </a:r>
            <a:r>
              <a:rPr lang="de-DE">
                <a:cs typeface="Arial"/>
              </a:rPr>
              <a:t> on </a:t>
            </a:r>
            <a:r>
              <a:rPr lang="de-DE" err="1">
                <a:cs typeface="Arial"/>
              </a:rPr>
              <a:t>table</a:t>
            </a:r>
            <a:endParaRPr lang="de-DE">
              <a:cs typeface="Arial"/>
            </a:endParaRPr>
          </a:p>
          <a:p>
            <a:pPr marL="360045" lvl="1"/>
            <a:r>
              <a:rPr lang="de-DE">
                <a:cs typeface="Arial"/>
              </a:rPr>
              <a:t>Random linear </a:t>
            </a:r>
            <a:r>
              <a:rPr lang="de-DE" err="1">
                <a:cs typeface="Arial"/>
              </a:rPr>
              <a:t>motion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direction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balls</a:t>
            </a:r>
            <a:endParaRPr lang="de-DE">
              <a:cs typeface="Arial"/>
            </a:endParaRPr>
          </a:p>
          <a:p>
            <a:pPr marL="360045" lvl="1"/>
            <a:r>
              <a:rPr lang="de-DE" err="1">
                <a:cs typeface="Arial"/>
              </a:rPr>
              <a:t>No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collisions</a:t>
            </a:r>
            <a:r>
              <a:rPr lang="de-DE">
                <a:cs typeface="Arial"/>
              </a:rPr>
              <a:t>, but </a:t>
            </a:r>
            <a:r>
              <a:rPr lang="de-DE" err="1">
                <a:ea typeface="+mn-lt"/>
                <a:cs typeface="+mn-lt"/>
              </a:rPr>
              <a:t>learn</a:t>
            </a:r>
            <a:r>
              <a:rPr lang="de-DE">
                <a:ea typeface="+mn-lt"/>
                <a:cs typeface="+mn-lt"/>
              </a:rPr>
              <a:t> linear </a:t>
            </a:r>
            <a:r>
              <a:rPr lang="de-DE" err="1">
                <a:ea typeface="+mn-lt"/>
                <a:cs typeface="+mn-lt"/>
              </a:rPr>
              <a:t>motion</a:t>
            </a:r>
            <a:endParaRPr lang="de-DE" err="1">
              <a:cs typeface="Arial"/>
            </a:endParaRPr>
          </a:p>
          <a:p>
            <a:pPr marL="360045" lvl="1"/>
            <a:r>
              <a:rPr lang="de-DE">
                <a:cs typeface="Arial"/>
              </a:rPr>
              <a:t>Keep </a:t>
            </a:r>
            <a:r>
              <a:rPr lang="de-DE" err="1">
                <a:cs typeface="Arial"/>
              </a:rPr>
              <a:t>improving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the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model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until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more</a:t>
            </a:r>
            <a:r>
              <a:rPr lang="de-DE">
                <a:cs typeface="Arial"/>
              </a:rPr>
              <a:t> real </a:t>
            </a:r>
            <a:r>
              <a:rPr lang="de-DE" err="1">
                <a:cs typeface="Arial"/>
              </a:rPr>
              <a:t>data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is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available</a:t>
            </a:r>
            <a:endParaRPr lang="de-DE">
              <a:cs typeface="Arial"/>
            </a:endParaRPr>
          </a:p>
          <a:p>
            <a:pPr>
              <a:buClr>
                <a:srgbClr val="00BEFF"/>
              </a:buClr>
            </a:pPr>
            <a:r>
              <a:rPr lang="de-DE" err="1">
                <a:cs typeface="Arial"/>
              </a:rPr>
              <a:t>Later</a:t>
            </a:r>
            <a:r>
              <a:rPr lang="de-DE">
                <a:cs typeface="Arial"/>
              </a:rPr>
              <a:t> in </a:t>
            </a:r>
            <a:r>
              <a:rPr lang="de-DE" err="1">
                <a:cs typeface="Arial"/>
              </a:rPr>
              <a:t>development</a:t>
            </a:r>
            <a:r>
              <a:rPr lang="de-DE">
                <a:cs typeface="Arial"/>
              </a:rPr>
              <a:t> switch back 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 real (and </a:t>
            </a:r>
            <a:r>
              <a:rPr lang="de-DE" err="1">
                <a:cs typeface="Arial"/>
              </a:rPr>
              <a:t>augmented</a:t>
            </a:r>
            <a:r>
              <a:rPr lang="de-DE">
                <a:cs typeface="Arial"/>
              </a:rPr>
              <a:t>) </a:t>
            </a:r>
            <a:r>
              <a:rPr lang="de-DE" err="1">
                <a:cs typeface="Arial"/>
              </a:rPr>
              <a:t>data</a:t>
            </a:r>
            <a:endParaRPr lang="de-DE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A9DFBE-E923-450E-8255-E07448FC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0C2402-7BE0-4DF0-BB01-F5EB31FF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0D2E9A-A3AF-45C7-B5D5-276111B3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79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FAA0-35F6-40E2-B389-0AA34445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Evaluation  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0A1CF-B91C-4628-B511-73555344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Object plotting on layers using Matplotlib</a:t>
            </a:r>
          </a:p>
          <a:p>
            <a:r>
              <a:rPr lang="en-US">
                <a:cs typeface="Arial"/>
              </a:rPr>
              <a:t>Frame Generation</a:t>
            </a:r>
          </a:p>
          <a:p>
            <a:r>
              <a:rPr lang="en-US">
                <a:cs typeface="Arial"/>
              </a:rPr>
              <a:t>Video generation using OpenCV</a:t>
            </a:r>
          </a:p>
          <a:p>
            <a:r>
              <a:rPr lang="en-US">
                <a:cs typeface="Arial"/>
              </a:rPr>
              <a:t>Comparison view</a:t>
            </a: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4790C-0ABD-48D4-BF41-BF497F35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E8766-A0F9-4C52-9827-8FD6C9F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358AC-DA29-4092-AC3F-55E1A8B6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6C75D3-3C22-4BBD-9F1F-E2D7CA357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Rendering</a:t>
            </a:r>
            <a:endParaRPr lang="en-US"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FDC11BDF-90A3-4CBD-9DBF-AFCFCACF9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5" t="12741" r="2913" b="13127"/>
          <a:stretch/>
        </p:blipFill>
        <p:spPr>
          <a:xfrm>
            <a:off x="133068" y="2582773"/>
            <a:ext cx="8912235" cy="25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45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10FF-3A62-42C5-B33E-31042B30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Rendering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1C7B3-5FF0-4675-B54D-690B8CCBB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Features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F443B-77D8-4212-A82A-61CBD1EC6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Dimensions are an exact scaled version of the original. Colours are as close as possible to the original table.</a:t>
            </a:r>
          </a:p>
          <a:p>
            <a:r>
              <a:rPr lang="en-US">
                <a:cs typeface="Arial"/>
              </a:rPr>
              <a:t>Solid balls represented as solid circles and striped balls are represented as a solid circle with a white inner circle.</a:t>
            </a:r>
          </a:p>
          <a:p>
            <a:r>
              <a:rPr lang="en-US" b="1">
                <a:cs typeface="Arial"/>
              </a:rPr>
              <a:t>Comparison view</a:t>
            </a:r>
            <a:r>
              <a:rPr lang="en-US">
                <a:cs typeface="Arial"/>
              </a:rPr>
              <a:t> of real data and predicted output</a:t>
            </a:r>
          </a:p>
          <a:p>
            <a:r>
              <a:rPr lang="en-US">
                <a:cs typeface="Arial"/>
              </a:rPr>
              <a:t>Option for </a:t>
            </a:r>
            <a:r>
              <a:rPr lang="en-US" b="1">
                <a:cs typeface="Arial"/>
              </a:rPr>
              <a:t>video generation</a:t>
            </a:r>
            <a:r>
              <a:rPr lang="en-US">
                <a:cs typeface="Arial"/>
              </a:rPr>
              <a:t> as well as </a:t>
            </a:r>
            <a:r>
              <a:rPr lang="en-US" b="1">
                <a:cs typeface="Arial"/>
              </a:rPr>
              <a:t>on screen display</a:t>
            </a:r>
          </a:p>
          <a:p>
            <a:r>
              <a:rPr lang="en-US">
                <a:cs typeface="Arial"/>
              </a:rPr>
              <a:t>Support for different representation of different model outputs</a:t>
            </a:r>
          </a:p>
          <a:p>
            <a:r>
              <a:rPr lang="en-US">
                <a:cs typeface="Arial"/>
              </a:rPr>
              <a:t>Video generation at the rate of 30 frames/s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73A15-2A4F-4A80-88D0-488C43E3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5504B-70DE-423D-9C73-B29157C5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A0D5C-1117-4E42-9E95-89720C62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9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AD1E0-8703-4106-8F9C-BC8A5D76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Rendering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679BD-28E0-4795-A58B-C40D31BC05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Idea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C1A308-9568-4410-B92C-636CD7E0E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Prediction output of the model is in the form of a row of 32 float values corresponding to the (</a:t>
            </a:r>
            <a:r>
              <a:rPr lang="en-US" err="1">
                <a:cs typeface="Arial"/>
              </a:rPr>
              <a:t>x,y</a:t>
            </a:r>
            <a:r>
              <a:rPr lang="en-US">
                <a:cs typeface="Arial"/>
              </a:rPr>
              <a:t>) coordinate of each ball with respect to the table.</a:t>
            </a:r>
          </a:p>
          <a:p>
            <a:r>
              <a:rPr lang="en-US">
                <a:cs typeface="Arial"/>
              </a:rPr>
              <a:t>Difficult to have a cohesive and coherent understanding of the model behavior through plain numeric values.</a:t>
            </a:r>
          </a:p>
          <a:p>
            <a:r>
              <a:rPr lang="en-US">
                <a:cs typeface="Arial"/>
              </a:rPr>
              <a:t>To get a better idea of the </a:t>
            </a:r>
            <a:r>
              <a:rPr lang="en-US" err="1">
                <a:cs typeface="Arial"/>
              </a:rPr>
              <a:t>behaviour</a:t>
            </a:r>
            <a:r>
              <a:rPr lang="en-US">
                <a:cs typeface="Arial"/>
              </a:rPr>
              <a:t> of the model, with respect to real life ball movement on a billiards table, a visual representation of the numeric values was needed which was close to the original imagery.</a:t>
            </a:r>
          </a:p>
          <a:p>
            <a:r>
              <a:rPr lang="en-US" b="1">
                <a:cs typeface="Arial"/>
              </a:rPr>
              <a:t>Matplotib </a:t>
            </a:r>
            <a:r>
              <a:rPr lang="en-US">
                <a:cs typeface="Arial"/>
              </a:rPr>
              <a:t>library was used for </a:t>
            </a:r>
            <a:r>
              <a:rPr lang="en-US" b="1">
                <a:cs typeface="Arial"/>
              </a:rPr>
              <a:t>frame </a:t>
            </a:r>
            <a:r>
              <a:rPr lang="en-US">
                <a:cs typeface="Arial"/>
              </a:rPr>
              <a:t>generation and </a:t>
            </a:r>
            <a:r>
              <a:rPr lang="en-US" b="1">
                <a:cs typeface="Arial"/>
              </a:rPr>
              <a:t>OpenCV </a:t>
            </a:r>
            <a:r>
              <a:rPr lang="en-US">
                <a:cs typeface="Arial"/>
              </a:rPr>
              <a:t>was used for </a:t>
            </a:r>
            <a:r>
              <a:rPr lang="en-US" b="1">
                <a:cs typeface="Arial"/>
              </a:rPr>
              <a:t>video </a:t>
            </a:r>
            <a:r>
              <a:rPr lang="en-US">
                <a:cs typeface="Arial"/>
              </a:rPr>
              <a:t>generation.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E46B3-0308-4159-A32E-FA50AB3D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6E8C0-8A8C-4B79-8E66-C6026AFB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6720D-DC18-412A-9837-404F184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6769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9377B6-E93F-47B6-A40C-A8CAC80F7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040DE5C-2752-4816-A9E9-04F01250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Data </a:t>
            </a:r>
            <a:r>
              <a:rPr lang="de-DE" err="1">
                <a:cs typeface="Arial"/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11124109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652C3-2EB6-4AE1-8D0A-D1FFD88A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Evaluation</a:t>
            </a:r>
            <a:endParaRPr lang="en-US" b="0"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4CAED-1DAD-4CE1-A290-4E4E77E1B6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Multi-step prediction</a:t>
            </a:r>
            <a:endParaRPr lang="de-DE">
              <a:ea typeface="+mn-lt"/>
              <a:cs typeface="+mn-lt"/>
            </a:endParaRPr>
          </a:p>
          <a:p>
            <a:endParaRPr lang="en-US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B13E0-6EA9-4956-9303-08E3496E0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Clr>
                <a:srgbClr val="00BEFF"/>
              </a:buClr>
            </a:pPr>
            <a:r>
              <a:rPr lang="en-US">
                <a:ea typeface="+mn-lt"/>
                <a:cs typeface="+mn-lt"/>
              </a:rPr>
              <a:t>N-step prediction easier than full prediction</a:t>
            </a:r>
            <a:endParaRPr lang="en-US"/>
          </a:p>
          <a:p>
            <a:pPr marL="360045" lvl="1"/>
            <a:r>
              <a:rPr lang="en-US">
                <a:cs typeface="Arial"/>
              </a:rPr>
              <a:t>Can be as simple as </a:t>
            </a:r>
            <a:r>
              <a:rPr lang="en-US" err="1">
                <a:cs typeface="Arial"/>
              </a:rPr>
              <a:t>singlestep</a:t>
            </a:r>
            <a:r>
              <a:rPr lang="en-US">
                <a:cs typeface="Arial"/>
              </a:rPr>
              <a:t> prediction with n=1</a:t>
            </a:r>
          </a:p>
          <a:p>
            <a:pPr marL="360045" lvl="1"/>
            <a:r>
              <a:rPr lang="en-US">
                <a:cs typeface="Arial"/>
              </a:rPr>
              <a:t>Shows short-term mistakes, but no cumulative long-term inaccuracies</a:t>
            </a:r>
          </a:p>
          <a:p>
            <a:pPr marL="360045" lvl="1">
              <a:buClr>
                <a:srgbClr val="3E444C"/>
              </a:buClr>
            </a:pPr>
            <a:r>
              <a:rPr lang="en-US">
                <a:cs typeface="Arial"/>
              </a:rPr>
              <a:t>Useful to spot mistakes in earlier models </a:t>
            </a:r>
          </a:p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Later switch to full prediction for more advanced models</a:t>
            </a:r>
          </a:p>
          <a:p>
            <a:pPr marL="360045" lvl="1">
              <a:buClr>
                <a:srgbClr val="3E444C"/>
              </a:buClr>
            </a:pPr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1E9F7-F0A8-42DF-8B84-E41C3989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95047-33AE-4339-AE9A-93881292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5ECE6-C838-4A0C-935D-C0F7B819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67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E7CD-9F36-431E-BB24-C4B48827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Overview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31558-D9C8-4AB2-A72F-4BB6ED2E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>
                <a:cs typeface="Arial"/>
              </a:rPr>
              <a:t>Video Recording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Clips Generation</a:t>
            </a: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Camera Calibration</a:t>
            </a: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Distortion Correction</a:t>
            </a: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Data</a:t>
            </a:r>
            <a:r>
              <a:rPr lang="en-US">
                <a:ea typeface="+mn-lt"/>
                <a:cs typeface="+mn-lt"/>
              </a:rPr>
              <a:t> Augmentation</a:t>
            </a: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Alignment</a:t>
            </a:r>
            <a:endParaRPr lang="en-US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Preprocessing</a:t>
            </a:r>
            <a:endParaRPr lang="en-US">
              <a:cs typeface="Arial"/>
            </a:endParaRPr>
          </a:p>
          <a:p>
            <a:pPr marL="342900" indent="-342900">
              <a:buAutoNum type="arabicPeriod"/>
            </a:pPr>
            <a:r>
              <a:rPr lang="en-US">
                <a:cs typeface="Arial"/>
              </a:rPr>
              <a:t>Dataset Cleaning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99E4A-B12A-4B2B-8A72-A162B5FC7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36B58-4B4C-48B2-8D71-807E0EFC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4A8DC-7651-4547-BB84-EF83E0F3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45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1A5F-0E51-493F-BC09-E1F79B3E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Video Recording</a:t>
            </a:r>
            <a:endParaRPr lang="en-US" b="0"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56E97-57F8-486B-8EFC-CA1AB4F9A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7" y="831215"/>
            <a:ext cx="8243887" cy="4428316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No occlusions</a:t>
            </a:r>
            <a:endParaRPr lang="de-DE">
              <a:cs typeface="Arial"/>
            </a:endParaRPr>
          </a:p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Uniform lighting </a:t>
            </a:r>
          </a:p>
          <a:p>
            <a:pPr>
              <a:buClr>
                <a:srgbClr val="00BEFF"/>
              </a:buClr>
            </a:pPr>
            <a:r>
              <a:rPr lang="en-US">
                <a:cs typeface="Arial"/>
              </a:rPr>
              <a:t>Table centered </a:t>
            </a:r>
          </a:p>
          <a:p>
            <a:pPr marL="360045" lvl="1"/>
            <a:r>
              <a:rPr lang="en-US">
                <a:cs typeface="Arial"/>
              </a:rPr>
              <a:t>borders equidistant from image edges</a:t>
            </a:r>
          </a:p>
          <a:p>
            <a:pPr marL="360045" lvl="1"/>
            <a:r>
              <a:rPr lang="en-US">
                <a:ea typeface="+mn-lt"/>
                <a:cs typeface="+mn-lt"/>
              </a:rPr>
              <a:t>corners equidistant from image corners</a:t>
            </a:r>
            <a:endParaRPr lang="en-US">
              <a:cs typeface="Arial"/>
            </a:endParaRPr>
          </a:p>
          <a:p>
            <a:pPr marL="0" indent="0">
              <a:buClr>
                <a:srgbClr val="00BEFF"/>
              </a:buClr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1CB97-0E28-404F-AB94-5617C998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36592-F6EA-4370-A5F0-BB24250C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056B4-00C8-4DFF-9D07-BC79A9BB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/>
          </a:p>
        </p:txBody>
      </p:sp>
      <p:pic>
        <p:nvPicPr>
          <p:cNvPr id="10" name="Picture 10" descr="A picture containing pool table, green, room, poolroom&#10;&#10;Description automatically generated">
            <a:extLst>
              <a:ext uri="{FF2B5EF4-FFF2-40B4-BE49-F238E27FC236}">
                <a16:creationId xmlns:a16="http://schemas.microsoft.com/office/drawing/2014/main" id="{12E07104-4FD3-4D9A-8B1B-70E6D3FA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38" y="2742307"/>
            <a:ext cx="5044898" cy="285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8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73550-CF80-489F-9632-0D5FCF21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Clips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9205E8-17ED-40B9-9F65-32454AA2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4" y="829633"/>
            <a:ext cx="8243887" cy="41767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Timestamps noted manually</a:t>
            </a:r>
          </a:p>
          <a:p>
            <a:r>
              <a:rPr lang="en-US" b="1">
                <a:cs typeface="Arial"/>
              </a:rPr>
              <a:t>Automated video clip generation</a:t>
            </a:r>
            <a:r>
              <a:rPr lang="en-US">
                <a:cs typeface="Arial"/>
              </a:rPr>
              <a:t> using </a:t>
            </a:r>
            <a:r>
              <a:rPr lang="en-US" b="1">
                <a:cs typeface="Arial"/>
              </a:rPr>
              <a:t>python script</a:t>
            </a:r>
            <a:r>
              <a:rPr lang="en-US">
                <a:cs typeface="Arial"/>
              </a:rPr>
              <a:t> that accepts timestamps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63F37-CD55-4427-88D1-A1857FBA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55207-86E0-4ACE-A19C-B974881E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B8F13-CCFD-4457-91BA-637B0B84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/>
          </a:p>
        </p:txBody>
      </p:sp>
      <p:pic>
        <p:nvPicPr>
          <p:cNvPr id="3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246467-40E2-4F33-A67E-DAF47D9D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04" y="1972108"/>
            <a:ext cx="8304619" cy="27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68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AED16-B429-4BF8-8375-68DC5A27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ea typeface="+mj-lt"/>
                <a:cs typeface="+mj-lt"/>
              </a:rPr>
              <a:t>Camera Calibration</a:t>
            </a:r>
            <a:endParaRPr lang="en-US" altLang="zh-CN">
              <a:cs typeface="Arial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8965E-CD7B-4112-844A-088195D24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22" y="1085528"/>
            <a:ext cx="8227915" cy="378560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>
                <a:ea typeface="+mn-lt"/>
                <a:cs typeface="+mn-lt"/>
              </a:rPr>
              <a:t>M</a:t>
            </a:r>
            <a:r>
              <a:rPr lang="zh-CN">
                <a:ea typeface="+mn-lt"/>
                <a:cs typeface="+mn-lt"/>
              </a:rPr>
              <a:t>oving chessboard pattern in different angles</a:t>
            </a:r>
            <a:endParaRPr lang="zh-CN">
              <a:cs typeface="Arial"/>
            </a:endParaRPr>
          </a:p>
          <a:p>
            <a:r>
              <a:rPr lang="en-US" altLang="zh-CN">
                <a:cs typeface="Arial"/>
              </a:rPr>
              <a:t>Snapshots (10-20) as source</a:t>
            </a:r>
          </a:p>
          <a:p>
            <a:r>
              <a:rPr lang="en-US" altLang="zh-CN">
                <a:cs typeface="Arial"/>
              </a:rPr>
              <a:t>Finding</a:t>
            </a:r>
            <a:r>
              <a:rPr lang="zh-CN" altLang="en-US">
                <a:cs typeface="Arial"/>
              </a:rPr>
              <a:t> </a:t>
            </a:r>
            <a:r>
              <a:rPr lang="en-US" altLang="zh-CN">
                <a:cs typeface="Arial"/>
              </a:rPr>
              <a:t>the</a:t>
            </a:r>
            <a:r>
              <a:rPr lang="zh-CN" altLang="en-US">
                <a:cs typeface="Arial"/>
              </a:rPr>
              <a:t> </a:t>
            </a:r>
            <a:r>
              <a:rPr lang="en-US" altLang="zh-CN">
                <a:cs typeface="Arial"/>
              </a:rPr>
              <a:t>chessboard</a:t>
            </a:r>
            <a:r>
              <a:rPr lang="zh-CN" altLang="en-US">
                <a:cs typeface="Arial"/>
              </a:rPr>
              <a:t> </a:t>
            </a:r>
            <a:r>
              <a:rPr lang="en-US" altLang="zh-CN">
                <a:cs typeface="Arial"/>
              </a:rPr>
              <a:t>pattern</a:t>
            </a:r>
            <a:r>
              <a:rPr lang="zh-CN" altLang="en-US">
                <a:cs typeface="Arial"/>
              </a:rPr>
              <a:t> </a:t>
            </a:r>
            <a:r>
              <a:rPr lang="en-US" altLang="zh-CN">
                <a:cs typeface="Arial"/>
              </a:rPr>
              <a:t>position</a:t>
            </a:r>
            <a:r>
              <a:rPr lang="en-US">
                <a:cs typeface="Arial"/>
              </a:rPr>
              <a:t>s</a:t>
            </a:r>
            <a:endParaRPr lang="zh-CN" altLang="en-US">
              <a:ea typeface="+mn-lt"/>
              <a:cs typeface="+mn-lt"/>
            </a:endParaRPr>
          </a:p>
          <a:p>
            <a:r>
              <a:rPr lang="en-US">
                <a:cs typeface="Arial"/>
              </a:rPr>
              <a:t>Calculating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intrinsic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of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camera: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camera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matrix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&amp;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distortion</a:t>
            </a:r>
            <a:r>
              <a:rPr lang="zh-CN" altLang="en-US">
                <a:cs typeface="Arial"/>
              </a:rPr>
              <a:t> </a:t>
            </a:r>
            <a:r>
              <a:rPr lang="en-US">
                <a:cs typeface="Arial"/>
              </a:rPr>
              <a:t>matrix</a:t>
            </a:r>
            <a:endParaRPr lang="en-US"/>
          </a:p>
          <a:p>
            <a:pPr marL="0" indent="0">
              <a:buNone/>
            </a:pPr>
            <a:endParaRPr lang="zh-CN" altLang="en-US">
              <a:cs typeface="Arial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D28738-EF1C-44FA-AD55-1B55BF76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03/25/2021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6F2F9-91B4-46E0-AC48-D4B09385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F01C65-4991-4EBE-823F-E6CD4964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/>
          </a:p>
        </p:txBody>
      </p:sp>
      <p:pic>
        <p:nvPicPr>
          <p:cNvPr id="8" name="图片 8" descr="背景图案&#10;&#10;已自动生成说明">
            <a:extLst>
              <a:ext uri="{FF2B5EF4-FFF2-40B4-BE49-F238E27FC236}">
                <a16:creationId xmlns:a16="http://schemas.microsoft.com/office/drawing/2014/main" id="{C356489C-3418-46A4-9B28-166DE152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192" y="1018943"/>
            <a:ext cx="1597507" cy="110012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557F55F-D530-4371-B621-636C5F7CC1F4}"/>
              </a:ext>
            </a:extLst>
          </p:cNvPr>
          <p:cNvSpPr txBox="1"/>
          <p:nvPr/>
        </p:nvSpPr>
        <p:spPr>
          <a:xfrm>
            <a:off x="7411594" y="2114242"/>
            <a:ext cx="1167867" cy="281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zh-CN" altLang="en-US" sz="800"/>
              <a:t>Chessboard pattern </a:t>
            </a:r>
            <a:br>
              <a:rPr lang="zh-CN" altLang="en-US" sz="800"/>
            </a:br>
            <a:r>
              <a:rPr lang="zh-CN" altLang="en-US" sz="800"/>
              <a:t>(via opencv.org)</a:t>
            </a:r>
            <a:endParaRPr lang="zh-CN" sz="800">
              <a:cs typeface="Arial"/>
            </a:endParaRPr>
          </a:p>
        </p:txBody>
      </p:sp>
      <p:pic>
        <p:nvPicPr>
          <p:cNvPr id="10" name="图片 10">
            <a:extLst>
              <a:ext uri="{FF2B5EF4-FFF2-40B4-BE49-F238E27FC236}">
                <a16:creationId xmlns:a16="http://schemas.microsoft.com/office/drawing/2014/main" id="{7DCDE380-8E15-4BCA-8E07-346A0CC6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76" y="2651497"/>
            <a:ext cx="2755702" cy="15430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FE940F3-14E4-4910-A971-2FC1DDCC0B63}"/>
              </a:ext>
            </a:extLst>
          </p:cNvPr>
          <p:cNvSpPr txBox="1"/>
          <p:nvPr/>
        </p:nvSpPr>
        <p:spPr>
          <a:xfrm>
            <a:off x="565957" y="4399318"/>
            <a:ext cx="5689939" cy="2682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>
                <a:cs typeface="Arial"/>
              </a:rPr>
              <a:t>Chessboard patterns images (cut from video)</a:t>
            </a:r>
          </a:p>
        </p:txBody>
      </p:sp>
      <p:pic>
        <p:nvPicPr>
          <p:cNvPr id="3" name="图片 12" descr="图片包含 人, 物体, 椅子, 球拍&#10;&#10;已自动生成说明">
            <a:extLst>
              <a:ext uri="{FF2B5EF4-FFF2-40B4-BE49-F238E27FC236}">
                <a16:creationId xmlns:a16="http://schemas.microsoft.com/office/drawing/2014/main" id="{9B4DC4F0-1164-4726-B57E-D02338602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992" y="2655573"/>
            <a:ext cx="2743200" cy="1543050"/>
          </a:xfrm>
          <a:prstGeom prst="rect">
            <a:avLst/>
          </a:prstGeom>
        </p:spPr>
      </p:pic>
      <p:pic>
        <p:nvPicPr>
          <p:cNvPr id="14" name="图片 8">
            <a:extLst>
              <a:ext uri="{FF2B5EF4-FFF2-40B4-BE49-F238E27FC236}">
                <a16:creationId xmlns:a16="http://schemas.microsoft.com/office/drawing/2014/main" id="{EBCD7BA6-4EA5-4B0D-88D4-CDE5D26A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283" y="2655946"/>
            <a:ext cx="2714552" cy="15292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871863F-3F73-4C9C-84AE-2EF7E14E0474}"/>
              </a:ext>
            </a:extLst>
          </p:cNvPr>
          <p:cNvSpPr txBox="1"/>
          <p:nvPr/>
        </p:nvSpPr>
        <p:spPr>
          <a:xfrm>
            <a:off x="6627345" y="4403301"/>
            <a:ext cx="2743200" cy="2700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9070" indent="-17907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/>
              <a:t>Found corners 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875225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E_16zu10 Institute.potx" id="{22667A35-0F12-4D60-BC55-0D397E415F5A}" vid="{417D9B2E-4488-44A4-884D-878EFAEA59D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Master E_16zu10 Institute</Template>
  <TotalTime>0</TotalTime>
  <Words>2923</Words>
  <Application>Microsoft Office PowerPoint</Application>
  <PresentationFormat>Bildschirmpräsentation (16:10)</PresentationFormat>
  <Paragraphs>591</Paragraphs>
  <Slides>50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Arial</vt:lpstr>
      <vt:lpstr>Arial,Sans-Serif</vt:lpstr>
      <vt:lpstr>Calibri</vt:lpstr>
      <vt:lpstr>Tw Cen MT</vt:lpstr>
      <vt:lpstr>Uni_Stuttgart</vt:lpstr>
      <vt:lpstr>PowerPoint-Präsentation</vt:lpstr>
      <vt:lpstr>Motivation &amp; Problem Statement</vt:lpstr>
      <vt:lpstr>Methodology &amp; Setup</vt:lpstr>
      <vt:lpstr>Table of contents</vt:lpstr>
      <vt:lpstr>Data Preparation</vt:lpstr>
      <vt:lpstr>Overview</vt:lpstr>
      <vt:lpstr>Video Recording</vt:lpstr>
      <vt:lpstr>Clips Generation</vt:lpstr>
      <vt:lpstr>Camera Calibration</vt:lpstr>
      <vt:lpstr>Distortion Correction </vt:lpstr>
      <vt:lpstr>Data Augmentation</vt:lpstr>
      <vt:lpstr>Alignment</vt:lpstr>
      <vt:lpstr>Preprocessing – Overview</vt:lpstr>
      <vt:lpstr>Preprocessing – Inputs</vt:lpstr>
      <vt:lpstr>Preprocessing – Pipeline</vt:lpstr>
      <vt:lpstr>Preprocessing – Image Processing</vt:lpstr>
      <vt:lpstr>Preprocessing – Image Processing</vt:lpstr>
      <vt:lpstr>Preprocessing – Image Processing</vt:lpstr>
      <vt:lpstr>Preprocessing – Image Processing</vt:lpstr>
      <vt:lpstr>Preprocessing – Bidirectional Temporal Tracking</vt:lpstr>
      <vt:lpstr>Dataset Cleaning</vt:lpstr>
      <vt:lpstr>Modeling</vt:lpstr>
      <vt:lpstr>Overview</vt:lpstr>
      <vt:lpstr>Model Inputs &amp; Outputs</vt:lpstr>
      <vt:lpstr>BaseNet</vt:lpstr>
      <vt:lpstr>Baseline: Naive Model</vt:lpstr>
      <vt:lpstr>Baseline: Linear Model</vt:lpstr>
      <vt:lpstr>LSTM Model</vt:lpstr>
      <vt:lpstr>Loss Function</vt:lpstr>
      <vt:lpstr>Evaluation</vt:lpstr>
      <vt:lpstr>Overview</vt:lpstr>
      <vt:lpstr>Rendering</vt:lpstr>
      <vt:lpstr>PowerPoint-Präsentation</vt:lpstr>
      <vt:lpstr>Multi-step prediction</vt:lpstr>
      <vt:lpstr>Multi-step prediction</vt:lpstr>
      <vt:lpstr>Modeling-Validation Cycle</vt:lpstr>
      <vt:lpstr>Comparison to Baseline</vt:lpstr>
      <vt:lpstr>Conclusion</vt:lpstr>
      <vt:lpstr>Conclusion</vt:lpstr>
      <vt:lpstr>Demo</vt:lpstr>
      <vt:lpstr>Backup</vt:lpstr>
      <vt:lpstr>Demo</vt:lpstr>
      <vt:lpstr>Data Preparation - Video Recording</vt:lpstr>
      <vt:lpstr>Data Preparation – Lens Distortion</vt:lpstr>
      <vt:lpstr>CSV Generation</vt:lpstr>
      <vt:lpstr>Modeling</vt:lpstr>
      <vt:lpstr>Evaluation  </vt:lpstr>
      <vt:lpstr>Rendering</vt:lpstr>
      <vt:lpstr>Rendering </vt:lpstr>
      <vt:lpstr>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Thomas Monninger</cp:lastModifiedBy>
  <cp:revision>3</cp:revision>
  <dcterms:created xsi:type="dcterms:W3CDTF">2020-08-24T09:22:38Z</dcterms:created>
  <dcterms:modified xsi:type="dcterms:W3CDTF">2021-03-25T16:33:45Z</dcterms:modified>
</cp:coreProperties>
</file>